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  <p:sldMasterId id="2147483652" r:id="rId7"/>
  </p:sldMasterIdLst>
  <p:notesMasterIdLst>
    <p:notesMasterId r:id="rId41"/>
  </p:notesMasterIdLst>
  <p:handoutMasterIdLst>
    <p:handoutMasterId r:id="rId42"/>
  </p:handoutMasterIdLst>
  <p:sldIdLst>
    <p:sldId id="256" r:id="rId8"/>
    <p:sldId id="339" r:id="rId9"/>
    <p:sldId id="394" r:id="rId10"/>
    <p:sldId id="407" r:id="rId11"/>
    <p:sldId id="408" r:id="rId12"/>
    <p:sldId id="409" r:id="rId13"/>
    <p:sldId id="410" r:id="rId14"/>
    <p:sldId id="411" r:id="rId15"/>
    <p:sldId id="412" r:id="rId16"/>
    <p:sldId id="413" r:id="rId17"/>
    <p:sldId id="395" r:id="rId18"/>
    <p:sldId id="324" r:id="rId19"/>
    <p:sldId id="365" r:id="rId20"/>
    <p:sldId id="373" r:id="rId21"/>
    <p:sldId id="403" r:id="rId22"/>
    <p:sldId id="404" r:id="rId23"/>
    <p:sldId id="405" r:id="rId24"/>
    <p:sldId id="406" r:id="rId25"/>
    <p:sldId id="309" r:id="rId26"/>
    <p:sldId id="360" r:id="rId27"/>
    <p:sldId id="361" r:id="rId28"/>
    <p:sldId id="367" r:id="rId29"/>
    <p:sldId id="362" r:id="rId30"/>
    <p:sldId id="390" r:id="rId31"/>
    <p:sldId id="398" r:id="rId32"/>
    <p:sldId id="389" r:id="rId33"/>
    <p:sldId id="401" r:id="rId34"/>
    <p:sldId id="397" r:id="rId35"/>
    <p:sldId id="337" r:id="rId36"/>
    <p:sldId id="391" r:id="rId37"/>
    <p:sldId id="393" r:id="rId38"/>
    <p:sldId id="414" r:id="rId39"/>
    <p:sldId id="353" r:id="rId40"/>
  </p:sldIdLst>
  <p:sldSz cx="12192000" cy="6858000"/>
  <p:notesSz cx="7102475" cy="102330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chim Sieker" initials="Sieker" lastIdx="3" clrIdx="0"/>
  <p:cmAuthor id="2" name="Nina Hoppmann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007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9410" autoAdjust="0"/>
    <p:restoredTop sz="94665"/>
  </p:normalViewPr>
  <p:slideViewPr>
    <p:cSldViewPr snapToGrid="0" snapToObjects="1">
      <p:cViewPr varScale="1">
        <p:scale>
          <a:sx n="84" d="100"/>
          <a:sy n="84" d="100"/>
        </p:scale>
        <p:origin x="24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32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74802-56DA-46B8-BA66-68CDDE5405D8}" type="datetimeFigureOut">
              <a:rPr lang="de-DE" smtClean="0"/>
              <a:t>12.06.2018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2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8163" cy="512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F5002-0B59-4656-9343-A83365F971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7490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702BD8A7-892D-D044-87E7-6FDC4F0F06B6}" type="datetimeFigureOut">
              <a:rPr lang="de-DE" smtClean="0"/>
              <a:t>12.06.2018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9D7272FE-F91C-514C-A9CB-2C0B5B8989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62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272FE-F91C-514C-A9CB-2C0B5B8989DB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2922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0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8.05.2018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8AC41-4057-5C48-87DB-4F598A5D52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867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52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56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F8C9E-7D97-F34F-9B28-A44087883B76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12.06.2018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8AC41-4057-5C48-87DB-4F598A5D520C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305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8.05.2018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8AC41-4057-5C48-87DB-4F598A5D52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8648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F8C9E-7D97-F34F-9B28-A44087883B76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12.06.2018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8AC41-4057-5C48-87DB-4F598A5D520C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37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935421" y="3436883"/>
            <a:ext cx="89022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 smtClean="0">
                <a:solidFill>
                  <a:schemeClr val="bg1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</a:t>
            </a:r>
            <a:endParaRPr lang="de-DE" sz="5400" dirty="0">
              <a:solidFill>
                <a:schemeClr val="bg1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35420" y="4272677"/>
            <a:ext cx="111271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Ergebnisse </a:t>
            </a:r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und aktueller </a:t>
            </a:r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Aktivitäten</a:t>
            </a:r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 </a:t>
            </a:r>
          </a:p>
          <a:p>
            <a:endParaRPr lang="de-DE" sz="2700" dirty="0">
              <a:solidFill>
                <a:schemeClr val="bg1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Kassel, 12.Juni 2018				Achim </a:t>
            </a:r>
            <a:r>
              <a:rPr lang="de-DE" sz="2700" dirty="0" err="1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Sieker</a:t>
            </a:r>
            <a:endParaRPr lang="de-DE" sz="2700" dirty="0" smtClean="0">
              <a:solidFill>
                <a:schemeClr val="bg1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r>
              <a:rPr lang="de-DE" sz="2700" dirty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	</a:t>
            </a:r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						BMAS, Ref.IIIb3</a:t>
            </a:r>
          </a:p>
          <a:p>
            <a:r>
              <a:rPr lang="de-DE" sz="2700" dirty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	</a:t>
            </a:r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						achim.sieker@bmas.bund.de</a:t>
            </a:r>
            <a:r>
              <a:rPr lang="de-DE" sz="2700" dirty="0" smtClean="0">
                <a:solidFill>
                  <a:schemeClr val="bg1"/>
                </a:solidFill>
                <a:latin typeface="BundesSans" charset="0"/>
                <a:ea typeface="BundesSans" charset="0"/>
                <a:cs typeface="BundesSans" charset="0"/>
              </a:rPr>
              <a:t>	</a:t>
            </a:r>
            <a:endParaRPr lang="de-DE" sz="2700" dirty="0">
              <a:solidFill>
                <a:schemeClr val="bg1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96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41095" y="659586"/>
            <a:ext cx="8759976" cy="45381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7367750" y="6485580"/>
            <a:ext cx="4487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smtClean="0">
                <a:solidFill>
                  <a:prstClr val="white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 | Zeit | Ort</a:t>
            </a:r>
            <a:endParaRPr lang="de-DE" sz="1600" dirty="0">
              <a:solidFill>
                <a:prstClr val="white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96190" y="5163403"/>
            <a:ext cx="3157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Ablauf des </a:t>
            </a:r>
            <a:b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</a:b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Nationen Asbestdialogs</a:t>
            </a: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Asbestdialog</a:t>
            </a:r>
            <a:endParaRPr lang="de-DE" sz="16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4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09444" y="769505"/>
            <a:ext cx="10415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Gesamtdokumentation</a:t>
            </a:r>
            <a:endParaRPr lang="de-DE" sz="36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19999" y="1624996"/>
            <a:ext cx="7699724" cy="4744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Inhalt</a:t>
            </a:r>
          </a:p>
          <a:p>
            <a:pPr marL="479425" indent="-4794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Einführung in den Dialog</a:t>
            </a:r>
          </a:p>
          <a:p>
            <a:pPr marL="479425" indent="-4794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Beschreibung und Ergebnisse der drei  Dialogveranstaltungen</a:t>
            </a:r>
          </a:p>
          <a:p>
            <a:pPr marL="479425" indent="-4794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Zusammenfassung und Ausblick </a:t>
            </a:r>
          </a:p>
          <a:p>
            <a:pPr marL="479425" indent="-4794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Maßnahmenpaket</a:t>
            </a:r>
          </a:p>
          <a:p>
            <a:pPr marL="479425" indent="-4794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Anhang: Beiträge und Unterstützungsangebote der Dialogpartnerinnen und –</a:t>
            </a:r>
            <a:r>
              <a:rPr lang="de-DE" sz="2400" dirty="0" err="1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partner</a:t>
            </a: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479425" indent="-4794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Appendix: Dokumentation der Stellungnahmen der Dialogbeteiligten zum Entwurf der </a:t>
            </a: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Dokumentation</a:t>
            </a:r>
          </a:p>
          <a:p>
            <a:pPr marL="479425" indent="-4794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b="1" dirty="0" smtClean="0">
                <a:solidFill>
                  <a:srgbClr val="FF0000"/>
                </a:solidFill>
                <a:latin typeface="BundesSans" charset="0"/>
                <a:ea typeface="BundesSans" charset="0"/>
                <a:cs typeface="BundesSans" charset="0"/>
              </a:rPr>
              <a:t>verfügbar auf www.asbestdialog.de</a:t>
            </a:r>
            <a:endParaRPr lang="de-DE" sz="2400" b="1" dirty="0" smtClean="0">
              <a:solidFill>
                <a:srgbClr val="FF0000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pic>
        <p:nvPicPr>
          <p:cNvPr id="5" name="Bild 4" descr="BMAS_Asbest_Dialog_Abschlussdokumentation_05_mc_sj_nh (verschoben).pd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0783" y="1132013"/>
            <a:ext cx="3322672" cy="4702000"/>
          </a:xfrm>
          <a:prstGeom prst="rect">
            <a:avLst/>
          </a:prstGeom>
          <a:effectLst>
            <a:outerShdw blurRad="41275" dist="38100" dir="774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889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09444" y="804496"/>
            <a:ext cx="10415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6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sz="3200" dirty="0"/>
              <a:t>Themenblock I: Aufklärung, Sensibilisierung und Information zu Asbestaltlasten im Baubestand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19999" y="1987832"/>
            <a:ext cx="10405199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Leitplanken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Alle  Dialogbeteiligten sehen </a:t>
            </a:r>
            <a:r>
              <a:rPr lang="de-DE" sz="2400" dirty="0">
                <a:latin typeface="BundesSans Regular"/>
                <a:cs typeface="BundesSans Regular"/>
              </a:rPr>
              <a:t>die Not­wendigkeit, über Asbest­altlasten zu informieren </a:t>
            </a:r>
            <a:r>
              <a:rPr lang="de-DE" sz="2400" dirty="0" smtClean="0">
                <a:latin typeface="BundesSans Regular"/>
                <a:cs typeface="BundesSans Regular"/>
              </a:rPr>
              <a:t>und </a:t>
            </a:r>
            <a:r>
              <a:rPr lang="de-DE" sz="2400" dirty="0">
                <a:latin typeface="BundesSans Regular"/>
                <a:cs typeface="BundesSans Regular"/>
              </a:rPr>
              <a:t>zielgruppenspezifisch  zu sensibilisieren</a:t>
            </a:r>
            <a:r>
              <a:rPr lang="de-DE" sz="2400" dirty="0" smtClean="0">
                <a:latin typeface="BundesSans Regular"/>
                <a:cs typeface="BundesSans Regular"/>
              </a:rPr>
              <a:t>. 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>
                <a:latin typeface="BundesSans Regular"/>
                <a:cs typeface="BundesSans Regular"/>
              </a:rPr>
              <a:t>Primärer </a:t>
            </a:r>
            <a:r>
              <a:rPr lang="de-DE" sz="2400" dirty="0" smtClean="0">
                <a:latin typeface="BundesSans Regular"/>
                <a:cs typeface="BundesSans Regular"/>
              </a:rPr>
              <a:t>Handlungsbedarf: typische Fundstellen, regionale  Verbreitung und Hauptverwendungszeiträume von Asbestprodukten -  </a:t>
            </a:r>
            <a:r>
              <a:rPr lang="de-DE" sz="2400" dirty="0">
                <a:latin typeface="BundesSans Regular"/>
                <a:cs typeface="BundesSans Regular"/>
              </a:rPr>
              <a:t>insbesondere </a:t>
            </a:r>
            <a:r>
              <a:rPr lang="de-DE" sz="2400" dirty="0" smtClean="0">
                <a:latin typeface="BundesSans Regular"/>
                <a:cs typeface="BundesSans Regular"/>
              </a:rPr>
              <a:t>Putze, Kleber </a:t>
            </a:r>
            <a:r>
              <a:rPr lang="de-DE" sz="2400" dirty="0">
                <a:latin typeface="BundesSans Regular"/>
                <a:cs typeface="BundesSans Regular"/>
              </a:rPr>
              <a:t>und Spachtel­massen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Wichtiger Aspekt: sachliche Aufklärung zum sicheren Umgang</a:t>
            </a: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3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19999" y="1977558"/>
            <a:ext cx="104051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 und aktueller Umsetzungsstand</a:t>
            </a:r>
          </a:p>
          <a:p>
            <a:pPr marL="442913" indent="-442913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>
                <a:latin typeface="BundesSans Regular"/>
                <a:cs typeface="BundesSans Regular"/>
              </a:rPr>
              <a:t>Einrichtung einer zentralen und übergreifenden </a:t>
            </a:r>
            <a:r>
              <a:rPr lang="de-DE" sz="2400" b="1" dirty="0">
                <a:latin typeface="BundesSans Regular"/>
                <a:cs typeface="BundesSans Regular"/>
              </a:rPr>
              <a:t>Informationsplattform</a:t>
            </a:r>
            <a:r>
              <a:rPr lang="de-DE" sz="2400" dirty="0">
                <a:latin typeface="BundesSans Regular"/>
                <a:cs typeface="BundesSans Regular"/>
              </a:rPr>
              <a:t> </a:t>
            </a:r>
            <a:r>
              <a:rPr lang="de-DE" sz="2400" dirty="0" smtClean="0">
                <a:latin typeface="BundesSans Regular"/>
                <a:cs typeface="BundesSans Regular"/>
              </a:rPr>
              <a:t/>
            </a:r>
            <a:br>
              <a:rPr lang="de-DE" sz="2400" dirty="0" smtClean="0">
                <a:latin typeface="BundesSans Regular"/>
                <a:cs typeface="BundesSans Regular"/>
              </a:rPr>
            </a:br>
            <a:r>
              <a:rPr lang="de-DE" sz="2400" dirty="0" smtClean="0">
                <a:latin typeface="BundesSans Regular"/>
                <a:cs typeface="BundesSans Regular"/>
              </a:rPr>
              <a:t>und </a:t>
            </a:r>
            <a:r>
              <a:rPr lang="de-DE" sz="2400" dirty="0">
                <a:latin typeface="BundesSans Regular"/>
                <a:cs typeface="BundesSans Regular"/>
              </a:rPr>
              <a:t>Förderung der weiteren Erarbeitung </a:t>
            </a:r>
            <a:r>
              <a:rPr lang="de-DE" sz="2400" b="1" dirty="0">
                <a:latin typeface="BundesSans Regular"/>
                <a:cs typeface="BundesSans Regular"/>
              </a:rPr>
              <a:t>zielgruppenspezifischer </a:t>
            </a:r>
            <a:r>
              <a:rPr lang="de-DE" sz="2400" b="1" dirty="0" smtClean="0">
                <a:latin typeface="BundesSans Regular"/>
                <a:cs typeface="BundesSans Regular"/>
              </a:rPr>
              <a:t>Informationsmaterialien</a:t>
            </a:r>
            <a:r>
              <a:rPr lang="de-DE" sz="2400" dirty="0" smtClean="0">
                <a:latin typeface="BundesSans Regular"/>
                <a:cs typeface="BundesSans Regular"/>
              </a:rPr>
              <a:t> (BMAS)</a:t>
            </a:r>
          </a:p>
          <a:p>
            <a:pPr marL="900113" lvl="1" indent="-442913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 smtClean="0">
                <a:latin typeface="BundesSans Regular"/>
                <a:cs typeface="BundesSans Regular"/>
              </a:rPr>
              <a:t>Förderung der </a:t>
            </a: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Fachdatenbank Gebäudeschadstoffe </a:t>
            </a:r>
            <a:r>
              <a:rPr lang="de-DE" sz="2200" dirty="0" smtClean="0">
                <a:latin typeface="BundesSans Regular"/>
                <a:cs typeface="BundesSans Regular"/>
              </a:rPr>
              <a:t>(BG BAU in Zusammenarbeit mit GVSS - Gesamtverband Schadstoffsanierung) – </a:t>
            </a:r>
            <a:br>
              <a:rPr lang="de-DE" sz="2200" dirty="0" smtClean="0">
                <a:latin typeface="BundesSans Regular"/>
                <a:cs typeface="BundesSans Regular"/>
              </a:rPr>
            </a:br>
            <a:r>
              <a:rPr lang="de-DE" sz="2200" dirty="0" smtClean="0">
                <a:latin typeface="BundesSans Regular"/>
                <a:cs typeface="BundesSans Regular"/>
              </a:rPr>
              <a:t>geplant: Start der Datenbank mit Basisdaten zu Bauteilen - Materialien - Schadstoffen und </a:t>
            </a:r>
            <a:r>
              <a:rPr lang="de-DE" sz="2200" dirty="0">
                <a:latin typeface="BundesSans Regular"/>
                <a:cs typeface="BundesSans Regular"/>
              </a:rPr>
              <a:t>E</a:t>
            </a:r>
            <a:r>
              <a:rPr lang="de-DE" sz="2200" dirty="0" smtClean="0">
                <a:latin typeface="BundesSans Regular"/>
                <a:cs typeface="BundesSans Regular"/>
              </a:rPr>
              <a:t>rweiterung der Informationen durch Dialogbeteiligte</a:t>
            </a:r>
          </a:p>
          <a:p>
            <a:pPr marL="900113" lvl="1" indent="-442913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>
                <a:latin typeface="BundesSans Regular"/>
                <a:cs typeface="BundesSans Regular"/>
              </a:rPr>
              <a:t>Aktualisierung </a:t>
            </a:r>
            <a:r>
              <a:rPr lang="de-DE" sz="22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des</a:t>
            </a:r>
            <a:r>
              <a:rPr lang="de-DE" sz="22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 </a:t>
            </a: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Nationalen Asbest-Profils Deutschland</a:t>
            </a:r>
            <a:r>
              <a:rPr lang="de-DE" sz="2200" dirty="0">
                <a:latin typeface="BundesSans Regular"/>
                <a:cs typeface="BundesSans Regular"/>
              </a:rPr>
              <a:t> (</a:t>
            </a:r>
            <a:r>
              <a:rPr lang="de-DE" sz="2200" dirty="0" err="1">
                <a:latin typeface="BundesSans Regular"/>
                <a:cs typeface="BundesSans Regular"/>
              </a:rPr>
              <a:t>BAuA</a:t>
            </a:r>
            <a:r>
              <a:rPr lang="de-DE" sz="2200" dirty="0" smtClean="0">
                <a:latin typeface="BundesSans Regular"/>
                <a:cs typeface="BundesSans Regular"/>
              </a:rPr>
              <a:t>) </a:t>
            </a:r>
            <a:br>
              <a:rPr lang="de-DE" sz="2200" dirty="0" smtClean="0">
                <a:latin typeface="BundesSans Regular"/>
                <a:cs typeface="BundesSans Regular"/>
              </a:rPr>
            </a:br>
            <a:r>
              <a:rPr lang="de-DE" sz="2200" dirty="0" smtClean="0">
                <a:latin typeface="BundesSans Regular"/>
                <a:cs typeface="BundesSans Regular"/>
              </a:rPr>
              <a:t>und Einbindung in die Fachdatenbank </a:t>
            </a:r>
            <a:endParaRPr lang="de-DE" sz="2200" dirty="0">
              <a:latin typeface="BundesSans Regular"/>
              <a:cs typeface="BundesSans Regular"/>
            </a:endParaRPr>
          </a:p>
          <a:p>
            <a:pPr>
              <a:spcAft>
                <a:spcPts val="1000"/>
              </a:spcAft>
              <a:buClr>
                <a:srgbClr val="007A97"/>
              </a:buClr>
              <a:buSzPct val="80000"/>
            </a:pPr>
            <a:endParaRPr lang="de-DE" sz="2200" dirty="0" smtClean="0">
              <a:latin typeface="BundesSans Regular"/>
              <a:cs typeface="BundesSans Regular"/>
            </a:endParaRPr>
          </a:p>
          <a:p>
            <a:pPr marL="1028700" lvl="1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200" dirty="0" smtClean="0">
              <a:latin typeface="BundesSans Regular"/>
              <a:cs typeface="BundesSans Regular"/>
            </a:endParaRPr>
          </a:p>
          <a:p>
            <a:pPr marL="571500" lvl="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2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09444" y="804496"/>
            <a:ext cx="10415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I: Aufklärung, Sensibilisierung und Information zu Asbestaltlasten im Baubestand</a:t>
            </a:r>
          </a:p>
        </p:txBody>
      </p:sp>
    </p:spTree>
    <p:extLst>
      <p:ext uri="{BB962C8B-B14F-4D97-AF65-F5344CB8AC3E}">
        <p14:creationId xmlns:p14="http://schemas.microsoft.com/office/powerpoint/2010/main" val="124396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09444" y="814770"/>
            <a:ext cx="10415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II: Forschung und Entwicklung zum Themenfeld Asbestaltlasten im Baubestand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19998" y="1994053"/>
            <a:ext cx="11135669" cy="3098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 smtClean="0">
                <a:latin typeface="BundesSans Regular"/>
                <a:cs typeface="BundesSans Regular"/>
              </a:rPr>
              <a:t>Leitplanken und Maßnahmen </a:t>
            </a:r>
          </a:p>
          <a:p>
            <a:pPr marL="442913" indent="-442913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Messverfahren </a:t>
            </a:r>
            <a:r>
              <a:rPr lang="de-DE" sz="2400" dirty="0">
                <a:latin typeface="BundesSans Regular"/>
                <a:cs typeface="BundesSans Regular"/>
              </a:rPr>
              <a:t>zur Bestimmung der Asbestexposition </a:t>
            </a:r>
            <a:r>
              <a:rPr lang="de-DE" sz="2400" dirty="0" smtClean="0">
                <a:latin typeface="BundesSans Regular"/>
                <a:cs typeface="BundesSans Regular"/>
              </a:rPr>
              <a:t>bei </a:t>
            </a:r>
            <a:r>
              <a:rPr lang="de-DE" sz="2400" dirty="0">
                <a:latin typeface="BundesSans Regular"/>
                <a:cs typeface="BundesSans Regular"/>
              </a:rPr>
              <a:t>hohen </a:t>
            </a:r>
            <a:r>
              <a:rPr lang="de-DE" sz="2400" dirty="0" smtClean="0">
                <a:latin typeface="BundesSans Regular"/>
                <a:cs typeface="BundesSans Regular"/>
              </a:rPr>
              <a:t>Staubbelastungen</a:t>
            </a:r>
          </a:p>
          <a:p>
            <a:pPr marL="893763" lvl="1" indent="-45085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>
                <a:latin typeface="BundesSans Regular"/>
                <a:cs typeface="BundesSans Regular"/>
              </a:rPr>
              <a:t>Unterstützung </a:t>
            </a:r>
            <a:r>
              <a:rPr lang="de-DE" sz="2200" dirty="0" smtClean="0">
                <a:latin typeface="BundesSans Regular"/>
                <a:cs typeface="BundesSans Regular"/>
              </a:rPr>
              <a:t>eines aktuellen </a:t>
            </a: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Forschungsvorhabens der BG ETEM </a:t>
            </a:r>
            <a:r>
              <a:rPr lang="de-DE" sz="2200" dirty="0" smtClean="0">
                <a:latin typeface="BundesSans Regular"/>
                <a:cs typeface="BundesSans Regular"/>
              </a:rPr>
              <a:t/>
            </a:r>
            <a:br>
              <a:rPr lang="de-DE" sz="2200" dirty="0" smtClean="0">
                <a:latin typeface="BundesSans Regular"/>
                <a:cs typeface="BundesSans Regular"/>
              </a:rPr>
            </a:br>
            <a:r>
              <a:rPr lang="de-DE" sz="2200" dirty="0" smtClean="0">
                <a:latin typeface="BundesSans Regular"/>
                <a:cs typeface="BundesSans Regular"/>
              </a:rPr>
              <a:t>in Zusammenarbeit mit u.a. akkreditierten Messinstituten und Ländermessstellen</a:t>
            </a:r>
            <a:endParaRPr lang="de-DE" sz="2200" dirty="0">
              <a:latin typeface="BundesSans Regular"/>
              <a:cs typeface="BundesSans Regular"/>
            </a:endParaRPr>
          </a:p>
          <a:p>
            <a:pPr marL="442913" indent="-442913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Bestimmung der Asbestexposition bei den Tätigkeiten</a:t>
            </a:r>
          </a:p>
          <a:p>
            <a:pPr marL="900113" lvl="1" indent="-442913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DGUV-Messprogramm</a:t>
            </a:r>
            <a:r>
              <a:rPr lang="de-DE" sz="2200" dirty="0" smtClean="0">
                <a:latin typeface="BundesSans Regular"/>
                <a:cs typeface="BundesSans Regular"/>
              </a:rPr>
              <a:t> „Asbest in Putzen und Spachtelmassen“  </a:t>
            </a:r>
            <a:endParaRPr lang="de-DE" sz="2200" dirty="0">
              <a:latin typeface="BundesSans Regular"/>
              <a:cs typeface="BundesSans Regular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41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671346" y="755670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DGUV Messprogramm „Asbest in Putzen in Spachtelmassen“ 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79794" y="1892989"/>
            <a:ext cx="8183232" cy="479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„Handwerkertätigkeiten“ an asbesthaltigen Putzen, Spachtelmassen und Fliesenklebern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Ausführung der Arbeiten mit staubarmen  Bearbeitungssystemen (BG BAU Positivliste: </a:t>
            </a:r>
            <a:br>
              <a:rPr lang="de-DE" sz="2400" dirty="0" smtClean="0">
                <a:latin typeface="BundesSans Regular"/>
                <a:cs typeface="BundesSans Regular"/>
              </a:rPr>
            </a:br>
            <a:r>
              <a:rPr lang="de-DE" sz="2400" dirty="0" smtClean="0">
                <a:latin typeface="BundesSans Regular"/>
                <a:cs typeface="BundesSans Regular"/>
              </a:rPr>
              <a:t>Geräte mit Entstaubern der Staubklasse M)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>
                <a:latin typeface="BundesSans Regular"/>
                <a:cs typeface="BundesSans Regular"/>
              </a:rPr>
              <a:t>z</a:t>
            </a:r>
            <a:r>
              <a:rPr lang="de-DE" sz="2400" dirty="0" smtClean="0">
                <a:latin typeface="BundesSans Regular"/>
                <a:cs typeface="BundesSans Regular"/>
              </a:rPr>
              <a:t>usätzlich: Einsatz </a:t>
            </a:r>
            <a:r>
              <a:rPr lang="de-DE" sz="2400" dirty="0">
                <a:latin typeface="BundesSans Regular"/>
                <a:cs typeface="BundesSans Regular"/>
              </a:rPr>
              <a:t>von Luftreinigern für erhöhten </a:t>
            </a:r>
            <a:r>
              <a:rPr lang="de-DE" sz="2400" dirty="0" smtClean="0">
                <a:latin typeface="BundesSans Regular"/>
                <a:cs typeface="BundesSans Regular"/>
              </a:rPr>
              <a:t>Luftwechsel im </a:t>
            </a:r>
            <a:r>
              <a:rPr lang="de-DE" sz="2400" dirty="0">
                <a:latin typeface="BundesSans Regular"/>
                <a:cs typeface="BundesSans Regular"/>
              </a:rPr>
              <a:t>unmittelbaren </a:t>
            </a:r>
            <a:r>
              <a:rPr lang="de-DE" sz="2400" dirty="0" smtClean="0">
                <a:latin typeface="BundesSans Regular"/>
                <a:cs typeface="BundesSans Regular"/>
              </a:rPr>
              <a:t>Arbeitsbereich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>
                <a:latin typeface="BundesSans Regular"/>
                <a:cs typeface="BundesSans Regular"/>
              </a:rPr>
              <a:t>Personengetragene </a:t>
            </a:r>
            <a:r>
              <a:rPr lang="de-DE" sz="2400" dirty="0" smtClean="0">
                <a:latin typeface="BundesSans Regular"/>
                <a:cs typeface="BundesSans Regular"/>
              </a:rPr>
              <a:t>Expositionsmessungen: </a:t>
            </a:r>
            <a:br>
              <a:rPr lang="de-DE" sz="2400" dirty="0" smtClean="0">
                <a:latin typeface="BundesSans Regular"/>
                <a:cs typeface="BundesSans Regular"/>
              </a:rPr>
            </a:br>
            <a:r>
              <a:rPr lang="de-DE" sz="2400" dirty="0" smtClean="0">
                <a:latin typeface="BundesSans Regular"/>
                <a:cs typeface="BundesSans Regular"/>
              </a:rPr>
              <a:t>Asbest, A-Staub, E-Staub und Quarz</a:t>
            </a:r>
            <a:endParaRPr lang="de-DE" sz="2400" dirty="0">
              <a:latin typeface="BundesSans Regular"/>
              <a:cs typeface="BundesSans Regular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8" name="Gerade Verbindung 7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33500" y="1923810"/>
            <a:ext cx="2613761" cy="3915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28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feld 15"/>
          <p:cNvSpPr txBox="1"/>
          <p:nvPr/>
        </p:nvSpPr>
        <p:spPr>
          <a:xfrm>
            <a:off x="7535819" y="2066232"/>
            <a:ext cx="4156172" cy="178510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200" dirty="0" smtClean="0"/>
              <a:t>Messungen unter </a:t>
            </a:r>
            <a:br>
              <a:rPr lang="de-DE" sz="2200" dirty="0" smtClean="0"/>
            </a:br>
            <a:r>
              <a:rPr lang="de-DE" sz="2200" dirty="0" smtClean="0"/>
              <a:t>kontrollierten Bedingungen mit </a:t>
            </a:r>
            <a:r>
              <a:rPr lang="de-DE" sz="2200" b="1" dirty="0" smtClean="0"/>
              <a:t>geprüften staubarmen Systemen:</a:t>
            </a:r>
            <a:br>
              <a:rPr lang="de-DE" sz="2200" b="1" dirty="0" smtClean="0"/>
            </a:br>
            <a:r>
              <a:rPr lang="de-DE" sz="2200" dirty="0" smtClean="0"/>
              <a:t>Abtrag der Oberflächen mit Betonschleifer und Putzfräsen </a:t>
            </a:r>
            <a:endParaRPr lang="de-DE" sz="2200" dirty="0"/>
          </a:p>
        </p:txBody>
      </p:sp>
      <p:sp>
        <p:nvSpPr>
          <p:cNvPr id="17" name="Textfeld 16"/>
          <p:cNvSpPr txBox="1"/>
          <p:nvPr/>
        </p:nvSpPr>
        <p:spPr>
          <a:xfrm>
            <a:off x="709446" y="736620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DGUV Messprogramm – erste Ergebnisse beim Abtrag von Putzen und Spachtelmassen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1009779" y="2055368"/>
            <a:ext cx="8511809" cy="3486396"/>
            <a:chOff x="1790603" y="1829340"/>
            <a:chExt cx="8511809" cy="3486396"/>
          </a:xfrm>
        </p:grpSpPr>
        <p:cxnSp>
          <p:nvCxnSpPr>
            <p:cNvPr id="3" name="Line 3"/>
            <p:cNvCxnSpPr/>
            <p:nvPr/>
          </p:nvCxnSpPr>
          <p:spPr bwMode="auto">
            <a:xfrm>
              <a:off x="1792229" y="4666735"/>
              <a:ext cx="84182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" name="Line 4"/>
            <p:cNvCxnSpPr/>
            <p:nvPr/>
          </p:nvCxnSpPr>
          <p:spPr bwMode="auto">
            <a:xfrm flipH="1" flipV="1">
              <a:off x="1790603" y="2519850"/>
              <a:ext cx="1626" cy="25789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1877476" y="4738743"/>
              <a:ext cx="1248711" cy="576457"/>
            </a:xfrm>
            <a:prstGeom prst="rect">
              <a:avLst/>
            </a:prstGeom>
            <a:solidFill>
              <a:srgbClr val="99FF99">
                <a:alpha val="49804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83201" tIns="41601" rIns="83201" bIns="41601">
              <a:spAutoFit/>
            </a:bodyPr>
            <a:lstStyle/>
            <a:p>
              <a:pPr algn="ctr" eaLnBrk="0" fontAlgn="base" hangingPunct="0">
                <a:spcBef>
                  <a:spcPts val="983"/>
                </a:spcBef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 niedriges </a:t>
              </a:r>
              <a:r>
                <a:rPr lang="de-DE" sz="1600" b="1" dirty="0" smtClean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Risiko</a:t>
              </a:r>
              <a:endParaRPr lang="de-DE" sz="1100" dirty="0">
                <a:latin typeface="Times New Roman"/>
                <a:ea typeface="Times New Roman"/>
              </a:endParaRPr>
            </a:p>
          </p:txBody>
        </p:sp>
        <p:sp>
          <p:nvSpPr>
            <p:cNvPr id="6" name="Text Box 11"/>
            <p:cNvSpPr txBox="1">
              <a:spLocks noChangeArrowheads="1"/>
            </p:cNvSpPr>
            <p:nvPr/>
          </p:nvSpPr>
          <p:spPr bwMode="auto">
            <a:xfrm>
              <a:off x="6524126" y="4738743"/>
              <a:ext cx="3778286" cy="576457"/>
            </a:xfrm>
            <a:prstGeom prst="rect">
              <a:avLst/>
            </a:prstGeom>
            <a:solidFill>
              <a:srgbClr val="FF6600">
                <a:alpha val="49804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83201" tIns="41601" rIns="83201" bIns="41601">
              <a:spAutoFit/>
            </a:bodyPr>
            <a:lstStyle/>
            <a:p>
              <a:pPr algn="ctr" eaLnBrk="0" fontAlgn="base" hangingPunct="0">
                <a:spcBef>
                  <a:spcPts val="983"/>
                </a:spcBef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Bereich hohen Risikos</a:t>
              </a:r>
              <a:b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</a:br>
              <a: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Gefahrenbereich </a:t>
              </a:r>
              <a:endParaRPr lang="de-DE" sz="1100" dirty="0">
                <a:latin typeface="Times New Roman"/>
                <a:ea typeface="Times New Roman"/>
              </a:endParaRPr>
            </a:p>
          </p:txBody>
        </p:sp>
        <p:sp>
          <p:nvSpPr>
            <p:cNvPr id="7" name="Text Box 14"/>
            <p:cNvSpPr txBox="1">
              <a:spLocks noChangeArrowheads="1"/>
            </p:cNvSpPr>
            <p:nvPr/>
          </p:nvSpPr>
          <p:spPr bwMode="auto">
            <a:xfrm>
              <a:off x="3247281" y="4739279"/>
              <a:ext cx="3077489" cy="576457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3201" tIns="41601" rIns="83201" bIns="41601">
              <a:spAutoFit/>
            </a:bodyPr>
            <a:lstStyle/>
            <a:p>
              <a:pPr algn="ctr" eaLnBrk="0" fontAlgn="base" hangingPunct="0">
                <a:spcBef>
                  <a:spcPts val="983"/>
                </a:spcBef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Bereich mittleren Risikos</a:t>
              </a:r>
              <a:b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</a:br>
              <a: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Maßnahmenbereich </a:t>
              </a:r>
              <a:endParaRPr lang="de-DE" sz="1100" dirty="0">
                <a:latin typeface="Times New Roman"/>
                <a:ea typeface="Times New Roman"/>
              </a:endParaRPr>
            </a:p>
          </p:txBody>
        </p:sp>
        <p:sp>
          <p:nvSpPr>
            <p:cNvPr id="8" name="Text Box 18"/>
            <p:cNvSpPr txBox="1">
              <a:spLocks noChangeArrowheads="1"/>
            </p:cNvSpPr>
            <p:nvPr/>
          </p:nvSpPr>
          <p:spPr bwMode="auto">
            <a:xfrm>
              <a:off x="1877476" y="1829341"/>
              <a:ext cx="2535216" cy="576457"/>
            </a:xfrm>
            <a:prstGeom prst="rect">
              <a:avLst/>
            </a:prstGeom>
            <a:gradFill rotWithShape="1">
              <a:gsLst>
                <a:gs pos="0">
                  <a:srgbClr val="99FF99">
                    <a:alpha val="49001"/>
                  </a:srgbClr>
                </a:gs>
                <a:gs pos="100000">
                  <a:srgbClr val="FFFF00">
                    <a:alpha val="49001"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3201" tIns="41601" rIns="83201" bIns="41601">
              <a:spAutoFit/>
            </a:bodyPr>
            <a:lstStyle/>
            <a:p>
              <a:pPr algn="ctr" eaLnBrk="0" fontAlgn="base" hangingPunct="0">
                <a:spcBef>
                  <a:spcPts val="983"/>
                </a:spcBef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Akzeptanzkonzentration 10.000 F/m³</a:t>
              </a:r>
              <a:endParaRPr lang="de-DE" sz="1100" dirty="0">
                <a:latin typeface="Times New Roman"/>
                <a:ea typeface="Times New Roman"/>
              </a:endParaRPr>
            </a:p>
          </p:txBody>
        </p:sp>
        <p:sp>
          <p:nvSpPr>
            <p:cNvPr id="9" name="Text Box 19"/>
            <p:cNvSpPr txBox="1">
              <a:spLocks noChangeArrowheads="1"/>
            </p:cNvSpPr>
            <p:nvPr/>
          </p:nvSpPr>
          <p:spPr bwMode="auto">
            <a:xfrm>
              <a:off x="5117836" y="1829340"/>
              <a:ext cx="2417122" cy="576457"/>
            </a:xfrm>
            <a:prstGeom prst="rect">
              <a:avLst/>
            </a:prstGeom>
            <a:gradFill rotWithShape="1">
              <a:gsLst>
                <a:gs pos="0">
                  <a:srgbClr val="FFFF00">
                    <a:alpha val="49001"/>
                  </a:srgbClr>
                </a:gs>
                <a:gs pos="100000">
                  <a:srgbClr val="FF6600">
                    <a:alpha val="49001"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3201" tIns="41601" rIns="83201" bIns="41601">
              <a:spAutoFit/>
            </a:bodyPr>
            <a:lstStyle/>
            <a:p>
              <a:pPr algn="ctr" eaLnBrk="0" fontAlgn="base" hangingPunct="0">
                <a:spcBef>
                  <a:spcPts val="983"/>
                </a:spcBef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Toleranzkonzentration 100.000 F/m³</a:t>
              </a:r>
              <a:endParaRPr lang="de-DE" sz="1100" dirty="0">
                <a:latin typeface="Times New Roman"/>
                <a:ea typeface="Times New Roman"/>
              </a:endParaRPr>
            </a:p>
          </p:txBody>
        </p:sp>
        <p:sp>
          <p:nvSpPr>
            <p:cNvPr id="10" name="Text Box 18"/>
            <p:cNvSpPr txBox="1">
              <a:spLocks noChangeArrowheads="1"/>
            </p:cNvSpPr>
            <p:nvPr/>
          </p:nvSpPr>
          <p:spPr bwMode="auto">
            <a:xfrm>
              <a:off x="3173621" y="3360255"/>
              <a:ext cx="1239071" cy="453346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3201" tIns="41601" rIns="83201" bIns="41601">
              <a:spAutoFit/>
            </a:bodyPr>
            <a:lstStyle>
              <a:defPPr>
                <a:defRPr lang="de-DE"/>
              </a:defPPr>
              <a:lvl1pPr algn="ctr" eaLnBrk="0" fontAlgn="base" hangingPunct="0">
                <a:spcBef>
                  <a:spcPts val="0"/>
                </a:spcBef>
                <a:defRPr sz="1600" b="1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defRPr>
              </a:lvl1pPr>
            </a:lstStyle>
            <a:p>
              <a:endParaRPr lang="de-DE" sz="2400" dirty="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805467" y="2917365"/>
              <a:ext cx="1320719" cy="338554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2.600 F/m³</a:t>
              </a:r>
              <a:endPara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3677676" y="2906576"/>
              <a:ext cx="1440160" cy="338554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rPr>
                <a:t>28.500 F/m³</a:t>
              </a:r>
              <a:endPara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endParaRPr>
            </a:p>
          </p:txBody>
        </p:sp>
        <p:cxnSp>
          <p:nvCxnSpPr>
            <p:cNvPr id="13" name="Line 4"/>
            <p:cNvCxnSpPr/>
            <p:nvPr/>
          </p:nvCxnSpPr>
          <p:spPr bwMode="auto">
            <a:xfrm flipH="1" flipV="1">
              <a:off x="3171994" y="2506495"/>
              <a:ext cx="1626" cy="25789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Line 4"/>
            <p:cNvCxnSpPr/>
            <p:nvPr/>
          </p:nvCxnSpPr>
          <p:spPr bwMode="auto">
            <a:xfrm flipH="1" flipV="1">
              <a:off x="6412354" y="2524134"/>
              <a:ext cx="1626" cy="25789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2105025" y="3369780"/>
              <a:ext cx="1078942" cy="453346"/>
            </a:xfrm>
            <a:prstGeom prst="rect">
              <a:avLst/>
            </a:prstGeom>
            <a:solidFill>
              <a:srgbClr val="99FF99">
                <a:alpha val="49804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83201" tIns="41601" rIns="83201" bIns="41601">
              <a:spAutoFit/>
            </a:bodyPr>
            <a:lstStyle>
              <a:defPPr>
                <a:defRPr lang="de-DE"/>
              </a:defPPr>
              <a:lvl1pPr algn="ctr" eaLnBrk="0" fontAlgn="base" hangingPunct="0">
                <a:spcBef>
                  <a:spcPts val="0"/>
                </a:spcBef>
                <a:defRPr sz="1600" b="1">
                  <a:solidFill>
                    <a:srgbClr val="000000"/>
                  </a:solidFill>
                  <a:latin typeface="Arial"/>
                  <a:ea typeface="Times New Roman"/>
                  <a:cs typeface="Times New Roman"/>
                </a:defRPr>
              </a:lvl1pPr>
            </a:lstStyle>
            <a:p>
              <a:endParaRPr lang="de-DE" sz="2400" dirty="0"/>
            </a:p>
          </p:txBody>
        </p:sp>
      </p:grpSp>
      <p:sp>
        <p:nvSpPr>
          <p:cNvPr id="21" name="Textfeld 2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22" name="Gerade Verbindung 21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466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feld 15"/>
          <p:cNvSpPr txBox="1"/>
          <p:nvPr/>
        </p:nvSpPr>
        <p:spPr>
          <a:xfrm>
            <a:off x="6577091" y="3883345"/>
            <a:ext cx="5253975" cy="76944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200" dirty="0" smtClean="0"/>
              <a:t>Messungen auf Baustellen mit </a:t>
            </a:r>
            <a:br>
              <a:rPr lang="de-DE" sz="2200" dirty="0" smtClean="0"/>
            </a:br>
            <a:r>
              <a:rPr lang="de-DE" sz="2200" b="1" dirty="0" smtClean="0"/>
              <a:t>nicht (mehr) geeigneten Systemen</a:t>
            </a:r>
            <a:endParaRPr lang="de-DE" sz="2200" b="1" dirty="0"/>
          </a:p>
        </p:txBody>
      </p:sp>
      <p:sp>
        <p:nvSpPr>
          <p:cNvPr id="17" name="Textfeld 16"/>
          <p:cNvSpPr txBox="1"/>
          <p:nvPr/>
        </p:nvSpPr>
        <p:spPr>
          <a:xfrm>
            <a:off x="709446" y="736620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DGUV Messprogramm – erste Ergebnisse beim Abtrag von Putzen und Spachtelmassen</a:t>
            </a:r>
          </a:p>
        </p:txBody>
      </p:sp>
      <p:cxnSp>
        <p:nvCxnSpPr>
          <p:cNvPr id="19" name="Line 3"/>
          <p:cNvCxnSpPr/>
          <p:nvPr/>
        </p:nvCxnSpPr>
        <p:spPr bwMode="auto">
          <a:xfrm>
            <a:off x="640958" y="4791861"/>
            <a:ext cx="112242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Line 4"/>
          <p:cNvCxnSpPr/>
          <p:nvPr/>
        </p:nvCxnSpPr>
        <p:spPr bwMode="auto">
          <a:xfrm flipH="1" flipV="1">
            <a:off x="638790" y="2644977"/>
            <a:ext cx="2168" cy="257893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754622" y="4863870"/>
            <a:ext cx="1664948" cy="576457"/>
          </a:xfrm>
          <a:prstGeom prst="rect">
            <a:avLst/>
          </a:prstGeom>
          <a:solidFill>
            <a:srgbClr val="99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3201" tIns="41601" rIns="83201" bIns="41601">
            <a:spAutoFit/>
          </a:bodyPr>
          <a:lstStyle/>
          <a:p>
            <a:pPr algn="ctr" eaLnBrk="0" fontAlgn="base" hangingPunct="0">
              <a:spcBef>
                <a:spcPts val="983"/>
              </a:spcBef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niedriges </a:t>
            </a:r>
            <a:r>
              <a:rPr lang="de-DE" sz="1600" b="1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Risiko</a:t>
            </a:r>
            <a:endParaRPr lang="de-DE" sz="1100" dirty="0">
              <a:latin typeface="Times New Roman"/>
              <a:ea typeface="Times New Roman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6470102" y="4863870"/>
            <a:ext cx="5395145" cy="576457"/>
          </a:xfrm>
          <a:prstGeom prst="rect">
            <a:avLst/>
          </a:prstGeom>
          <a:solidFill>
            <a:srgbClr val="FF6600">
              <a:alpha val="49804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3201" tIns="41601" rIns="83201" bIns="41601">
            <a:spAutoFit/>
          </a:bodyPr>
          <a:lstStyle/>
          <a:p>
            <a:pPr algn="ctr" eaLnBrk="0" fontAlgn="base" hangingPunct="0">
              <a:spcBef>
                <a:spcPts val="983"/>
              </a:spcBef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Bereich hohen Risikos</a:t>
            </a:r>
            <a:b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Gefahrenbereich </a:t>
            </a:r>
            <a:endParaRPr lang="de-DE" sz="1100" dirty="0">
              <a:latin typeface="Times New Roman"/>
              <a:ea typeface="Times New Roman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2581029" y="4864406"/>
            <a:ext cx="3744379" cy="576457"/>
          </a:xfrm>
          <a:prstGeom prst="rect">
            <a:avLst/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3201" tIns="41601" rIns="83201" bIns="41601">
            <a:spAutoFit/>
          </a:bodyPr>
          <a:lstStyle/>
          <a:p>
            <a:pPr algn="ctr" eaLnBrk="0" fontAlgn="base" hangingPunct="0">
              <a:spcBef>
                <a:spcPts val="983"/>
              </a:spcBef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Bereich mittleren Risikos</a:t>
            </a:r>
            <a:b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Maßnahmenbereich </a:t>
            </a:r>
            <a:endParaRPr lang="de-DE" sz="1100" dirty="0">
              <a:latin typeface="Times New Roman"/>
              <a:ea typeface="Times New Roman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754621" y="1954468"/>
            <a:ext cx="3380288" cy="576457"/>
          </a:xfrm>
          <a:prstGeom prst="rect">
            <a:avLst/>
          </a:prstGeom>
          <a:gradFill rotWithShape="1">
            <a:gsLst>
              <a:gs pos="0">
                <a:srgbClr val="99FF99">
                  <a:alpha val="49001"/>
                </a:srgbClr>
              </a:gs>
              <a:gs pos="100000">
                <a:srgbClr val="FFFF00">
                  <a:alpha val="49001"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3201" tIns="41601" rIns="83201" bIns="41601">
            <a:spAutoFit/>
          </a:bodyPr>
          <a:lstStyle/>
          <a:p>
            <a:pPr algn="ctr" eaLnBrk="0" fontAlgn="base" hangingPunct="0">
              <a:spcBef>
                <a:spcPts val="983"/>
              </a:spcBef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Akzeptanzkonzentration 10.000 F/m³</a:t>
            </a:r>
            <a:endParaRPr lang="de-DE" sz="1100" dirty="0">
              <a:latin typeface="Times New Roman"/>
              <a:ea typeface="Times New Roman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5075101" y="1954467"/>
            <a:ext cx="3222829" cy="576457"/>
          </a:xfrm>
          <a:prstGeom prst="rect">
            <a:avLst/>
          </a:prstGeom>
          <a:gradFill rotWithShape="1">
            <a:gsLst>
              <a:gs pos="0">
                <a:srgbClr val="FFFF00">
                  <a:alpha val="49001"/>
                </a:srgbClr>
              </a:gs>
              <a:gs pos="100000">
                <a:srgbClr val="FF6600">
                  <a:alpha val="49001"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3201" tIns="41601" rIns="83201" bIns="41601">
            <a:spAutoFit/>
          </a:bodyPr>
          <a:lstStyle/>
          <a:p>
            <a:pPr algn="ctr" eaLnBrk="0" fontAlgn="base" hangingPunct="0">
              <a:spcBef>
                <a:spcPts val="983"/>
              </a:spcBef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Toleranzkonzentration 100.000 F/m³</a:t>
            </a:r>
            <a:endParaRPr lang="de-DE" sz="1100" dirty="0">
              <a:latin typeface="Times New Roman"/>
              <a:ea typeface="Times New Roman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-9096" y="1840409"/>
            <a:ext cx="168092" cy="36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3201" tIns="41601" rIns="83201" bIns="41601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577091" y="3298075"/>
            <a:ext cx="5253975" cy="453346"/>
          </a:xfrm>
          <a:prstGeom prst="rect">
            <a:avLst/>
          </a:prstGeom>
          <a:solidFill>
            <a:srgbClr val="FF6600">
              <a:alpha val="49804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 lIns="83201" tIns="41601" rIns="83201" bIns="41601">
            <a:spAutoFit/>
          </a:bodyPr>
          <a:lstStyle>
            <a:defPPr>
              <a:defRPr lang="de-DE"/>
            </a:defPPr>
            <a:lvl1pPr algn="ctr" eaLnBrk="0" fontAlgn="base" hangingPunct="0">
              <a:spcBef>
                <a:spcPts val="983"/>
              </a:spcBef>
              <a:defRPr sz="1600" b="1">
                <a:solidFill>
                  <a:srgbClr val="000000"/>
                </a:solidFill>
                <a:latin typeface="Arial"/>
                <a:ea typeface="Times New Roman"/>
                <a:cs typeface="Times New Roman"/>
              </a:defRPr>
            </a:lvl1pPr>
          </a:lstStyle>
          <a:p>
            <a:endParaRPr lang="de-DE" sz="2400" dirty="0"/>
          </a:p>
        </p:txBody>
      </p:sp>
      <p:sp>
        <p:nvSpPr>
          <p:cNvPr id="29" name="Textfeld 28"/>
          <p:cNvSpPr txBox="1"/>
          <p:nvPr/>
        </p:nvSpPr>
        <p:spPr>
          <a:xfrm>
            <a:off x="6532790" y="2796358"/>
            <a:ext cx="1458685" cy="3385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160.000 F/m³</a:t>
            </a:r>
            <a:endParaRPr lang="de-DE" sz="1600" b="1" dirty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10467509" y="2796358"/>
            <a:ext cx="1466850" cy="3385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890.000 F/m³</a:t>
            </a:r>
            <a:endParaRPr lang="de-DE" sz="1600" b="1" dirty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</p:txBody>
      </p:sp>
      <p:cxnSp>
        <p:nvCxnSpPr>
          <p:cNvPr id="31" name="Line 4"/>
          <p:cNvCxnSpPr/>
          <p:nvPr/>
        </p:nvCxnSpPr>
        <p:spPr bwMode="auto">
          <a:xfrm flipH="1" flipV="1">
            <a:off x="2480645" y="2631622"/>
            <a:ext cx="2168" cy="257893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Line 4"/>
          <p:cNvCxnSpPr/>
          <p:nvPr/>
        </p:nvCxnSpPr>
        <p:spPr bwMode="auto">
          <a:xfrm flipH="1" flipV="1">
            <a:off x="6417082" y="2631622"/>
            <a:ext cx="2168" cy="257893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feld 33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35" name="Gerade Verbindung 34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7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671346" y="755670"/>
            <a:ext cx="106062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DGUV Messprogramm „Asbest in Putzen in Spachtelmassen“ 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79794" y="1988239"/>
            <a:ext cx="10612106" cy="2718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200" b="1" dirty="0" smtClean="0">
                <a:latin typeface="BundesSans Regular"/>
                <a:cs typeface="BundesSans Regular"/>
              </a:rPr>
              <a:t>Zwischenfazit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 smtClean="0">
                <a:latin typeface="BundesSans Regular"/>
                <a:cs typeface="BundesSans Regular"/>
              </a:rPr>
              <a:t>Bei punktuellen Eingriffen in die Bausubstanz, z.B. Bohren, Dosensenken: Exposition im Bereich des niedrigen Risikos (&lt; 10.000 Fasern/m³) erreichbar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 smtClean="0">
                <a:latin typeface="BundesSans Regular"/>
                <a:cs typeface="BundesSans Regular"/>
              </a:rPr>
              <a:t>Bei einer flächigen Bearbeitung (z.B. Schleifen, Fräsen) konnten bei qualifiziertem Einsatz staubarmer Bearbeitungssysteme ((Handhabung</a:t>
            </a:r>
            <a:r>
              <a:rPr lang="de-DE" sz="2200" dirty="0">
                <a:latin typeface="BundesSans Regular"/>
                <a:cs typeface="BundesSans Regular"/>
              </a:rPr>
              <a:t>, Wartung </a:t>
            </a:r>
            <a:r>
              <a:rPr lang="de-DE" sz="2200" dirty="0" smtClean="0">
                <a:latin typeface="BundesSans Regular"/>
                <a:cs typeface="BundesSans Regular"/>
              </a:rPr>
              <a:t>und Instandhaltung) Exposition im mittleren Risikobereich erzielt werden, in einigen Fällen aber Konzentrationen &gt; 100.000 Fasern/m³</a:t>
            </a:r>
            <a:endParaRPr lang="de-DE" sz="22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8" name="Gerade Verbindung 7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/>
          <p:cNvSpPr txBox="1"/>
          <p:nvPr/>
        </p:nvSpPr>
        <p:spPr>
          <a:xfrm>
            <a:off x="8267700" y="1875225"/>
            <a:ext cx="392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976254" y="4905488"/>
            <a:ext cx="10129896" cy="83099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>
                <a:latin typeface="BundesSans Regular"/>
                <a:cs typeface="BundesSans Regular"/>
              </a:rPr>
              <a:t>Große Unterstützung </a:t>
            </a:r>
            <a:r>
              <a:rPr lang="de-DE" sz="2400" dirty="0">
                <a:latin typeface="BundesSans Regular"/>
                <a:cs typeface="BundesSans Regular"/>
              </a:rPr>
              <a:t>der </a:t>
            </a:r>
            <a:r>
              <a:rPr lang="de-DE" sz="2400" dirty="0" smtClean="0">
                <a:latin typeface="BundesSans Regular"/>
                <a:cs typeface="BundesSans Regular"/>
              </a:rPr>
              <a:t>Dialogbeteiligten, geeignete Immobilien </a:t>
            </a:r>
            <a:br>
              <a:rPr lang="de-DE" sz="2400" dirty="0" smtClean="0">
                <a:latin typeface="BundesSans Regular"/>
                <a:cs typeface="BundesSans Regular"/>
              </a:rPr>
            </a:br>
            <a:r>
              <a:rPr lang="de-DE" sz="2400" dirty="0" smtClean="0">
                <a:latin typeface="BundesSans Regular"/>
                <a:cs typeface="BundesSans Regular"/>
              </a:rPr>
              <a:t>für </a:t>
            </a:r>
            <a:r>
              <a:rPr lang="de-DE" sz="2400" dirty="0">
                <a:latin typeface="BundesSans Regular"/>
                <a:cs typeface="BundesSans Regular"/>
              </a:rPr>
              <a:t>das Messprogramm zur Verfügung zu </a:t>
            </a:r>
            <a:r>
              <a:rPr lang="de-DE" sz="2400" dirty="0" smtClean="0">
                <a:latin typeface="BundesSans Regular"/>
                <a:cs typeface="BundesSans Regular"/>
              </a:rPr>
              <a:t>stellen.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69595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19999" y="2041644"/>
            <a:ext cx="10406710" cy="3395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Leitplanken</a:t>
            </a:r>
            <a:endParaRPr lang="de-DE" sz="2200" b="1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Die </a:t>
            </a: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Mitwirkung  der Auftraggeber </a:t>
            </a:r>
            <a:r>
              <a:rPr lang="de-DE" sz="22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von Baumaßnahmen bei der Erkundung.  Ausführende Betriebe benötigen diese Informationen, um Schutzmaßnahmen in Angebot und Arbeitsvorbereitung berücksichtigen zu können.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Die Erkundung soll </a:t>
            </a: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anlassbe­zogen</a:t>
            </a:r>
            <a:r>
              <a:rPr lang="de-DE" sz="22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 erfolgen und Kenntnisstand der unterschiedlichen </a:t>
            </a:r>
            <a:r>
              <a:rPr lang="de-DE" sz="2200" dirty="0" err="1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Auftraggebergruppen</a:t>
            </a:r>
            <a:r>
              <a:rPr lang="de-DE" sz="22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 berücksichtigen. Es sind vorhandene Erkenntnisse zur Minimierung des Erkundungsaufwands zu  berücksichtigen und Kriterien festzulegen, wann keine Erkundung vorzunehmen ist  bzw. von einer Asbestfreiheit der Immobilie auszugehen ist.</a:t>
            </a:r>
            <a:endParaRPr lang="de-DE" sz="22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09447" y="825044"/>
            <a:ext cx="89022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III: Erkundung, Bewertung und Dokumentation von Asbestaltlasten</a:t>
            </a:r>
          </a:p>
        </p:txBody>
      </p:sp>
    </p:spTree>
    <p:extLst>
      <p:ext uri="{BB962C8B-B14F-4D97-AF65-F5344CB8AC3E}">
        <p14:creationId xmlns:p14="http://schemas.microsoft.com/office/powerpoint/2010/main" val="6856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09447" y="759528"/>
            <a:ext cx="8902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6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Inhalt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19999" y="1897808"/>
            <a:ext cx="9652725" cy="1456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" charset="0"/>
                <a:ea typeface="BundesSans" charset="0"/>
                <a:cs typeface="BundesSans" charset="0"/>
              </a:rPr>
              <a:t>Ergebnisse </a:t>
            </a:r>
            <a:r>
              <a:rPr lang="de-DE" sz="2400" dirty="0">
                <a:latin typeface="BundesSans" charset="0"/>
                <a:ea typeface="BundesSans" charset="0"/>
                <a:cs typeface="BundesSans" charset="0"/>
              </a:rPr>
              <a:t>des </a:t>
            </a:r>
            <a:r>
              <a:rPr lang="de-DE" sz="2400" dirty="0" smtClean="0">
                <a:latin typeface="BundesSans" charset="0"/>
                <a:ea typeface="BundesSans" charset="0"/>
                <a:cs typeface="BundesSans" charset="0"/>
              </a:rPr>
              <a:t>Asbestdialogs: </a:t>
            </a:r>
            <a:r>
              <a:rPr lang="de-DE" sz="2400" dirty="0" smtClean="0">
                <a:latin typeface="BundesSans" charset="0"/>
                <a:ea typeface="BundesSans" charset="0"/>
                <a:cs typeface="BundesSans" charset="0"/>
              </a:rPr>
              <a:t>Leitplanken und Maßnahmen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" charset="0"/>
                <a:ea typeface="BundesSans" charset="0"/>
                <a:cs typeface="BundesSans" charset="0"/>
              </a:rPr>
              <a:t>Stand der Umsetzungs- und </a:t>
            </a:r>
            <a:r>
              <a:rPr lang="de-DE" sz="2400" dirty="0" smtClean="0">
                <a:latin typeface="BundesSans" charset="0"/>
                <a:ea typeface="BundesSans" charset="0"/>
                <a:cs typeface="BundesSans" charset="0"/>
              </a:rPr>
              <a:t>Folgeaktivitäten </a:t>
            </a:r>
            <a:endParaRPr lang="de-DE" sz="2400" dirty="0" smtClean="0"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" charset="0"/>
                <a:ea typeface="BundesSans" charset="0"/>
                <a:cs typeface="BundesSans" charset="0"/>
              </a:rPr>
              <a:t>Ausblick</a:t>
            </a:r>
            <a:endParaRPr lang="de-DE" sz="2400" dirty="0"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Übersicht</a:t>
            </a:r>
          </a:p>
          <a:p>
            <a:pPr algn="r">
              <a:buClr>
                <a:srgbClr val="007A97"/>
              </a:buClr>
            </a:pP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7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91917" y="1975116"/>
            <a:ext cx="10396639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2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 und aktueller Umsetzungsstand</a:t>
            </a:r>
          </a:p>
          <a:p>
            <a:pPr marL="447675" lvl="1" indent="-447675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b="1" dirty="0" smtClean="0">
                <a:solidFill>
                  <a:schemeClr val="accent2"/>
                </a:solidFill>
                <a:latin typeface="BundesSans Regular"/>
                <a:cs typeface="BundesSans Regular"/>
              </a:rPr>
              <a:t>VDI </a:t>
            </a: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6202 </a:t>
            </a:r>
            <a:r>
              <a:rPr lang="de-DE" sz="2200" b="1" dirty="0" smtClean="0">
                <a:solidFill>
                  <a:schemeClr val="accent2"/>
                </a:solidFill>
                <a:latin typeface="BundesSans Regular"/>
                <a:cs typeface="BundesSans Regular"/>
              </a:rPr>
              <a:t>Blatt 3  </a:t>
            </a:r>
            <a:r>
              <a:rPr lang="de-DE" sz="2200" dirty="0" smtClean="0">
                <a:latin typeface="BundesSans Regular"/>
                <a:cs typeface="BundesSans Regular"/>
              </a:rPr>
              <a:t>Schadstoffbelastete </a:t>
            </a:r>
            <a:r>
              <a:rPr lang="de-DE" sz="2200" dirty="0">
                <a:latin typeface="BundesSans Regular"/>
                <a:cs typeface="BundesSans Regular"/>
              </a:rPr>
              <a:t>bauliche und technische Anlagen –  </a:t>
            </a:r>
            <a:r>
              <a:rPr lang="de-DE" sz="2200" dirty="0" smtClean="0">
                <a:latin typeface="BundesSans Regular"/>
                <a:cs typeface="BundesSans Regular"/>
              </a:rPr>
              <a:t/>
            </a:r>
            <a:br>
              <a:rPr lang="de-DE" sz="2200" dirty="0" smtClean="0">
                <a:latin typeface="BundesSans Regular"/>
                <a:cs typeface="BundesSans Regular"/>
              </a:rPr>
            </a:br>
            <a:r>
              <a:rPr lang="de-DE" sz="2200" dirty="0" smtClean="0">
                <a:latin typeface="BundesSans Regular"/>
                <a:cs typeface="BundesSans Regular"/>
              </a:rPr>
              <a:t>Asbest - Erkundung </a:t>
            </a:r>
            <a:r>
              <a:rPr lang="de-DE" sz="2200" dirty="0">
                <a:latin typeface="BundesSans Regular"/>
                <a:cs typeface="BundesSans Regular"/>
              </a:rPr>
              <a:t>und Bewertung </a:t>
            </a:r>
            <a:r>
              <a:rPr lang="de-DE" sz="2200" dirty="0" smtClean="0">
                <a:latin typeface="BundesSans Regular"/>
                <a:cs typeface="BundesSans Regular"/>
              </a:rPr>
              <a:t>: Beschreibung motivationsabhängiger Bewertungsansätze für Betrieb / Nutzung,  Instandhaltung,  Rückbau und  Wertermittlung</a:t>
            </a:r>
          </a:p>
          <a:p>
            <a:pPr marL="447675" indent="-447675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>
                <a:latin typeface="BundesSans Regular"/>
                <a:cs typeface="BundesSans Regular"/>
              </a:rPr>
              <a:t>Anpassung der bestehenden Regelungen der VOB und der </a:t>
            </a:r>
            <a:r>
              <a:rPr lang="de-DE" sz="2200" dirty="0" smtClean="0">
                <a:latin typeface="BundesSans Regular"/>
                <a:cs typeface="BundesSans Regular"/>
              </a:rPr>
              <a:t>ergänzenden Vertragsbedingungen: </a:t>
            </a:r>
            <a:r>
              <a:rPr lang="de-DE" sz="2200" b="1" dirty="0" smtClean="0">
                <a:solidFill>
                  <a:schemeClr val="accent2"/>
                </a:solidFill>
                <a:latin typeface="BundesSans Regular"/>
                <a:cs typeface="BundesSans Regular"/>
              </a:rPr>
              <a:t>ATV </a:t>
            </a: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DIN 18448 </a:t>
            </a:r>
            <a:r>
              <a:rPr lang="de-DE" sz="2200" b="1" dirty="0" smtClean="0">
                <a:solidFill>
                  <a:schemeClr val="accent2"/>
                </a:solidFill>
                <a:latin typeface="BundesSans Regular"/>
                <a:cs typeface="BundesSans Regular"/>
              </a:rPr>
              <a:t> </a:t>
            </a:r>
            <a:r>
              <a:rPr lang="de-DE" sz="2200" dirty="0" smtClean="0">
                <a:latin typeface="BundesSans Regular"/>
                <a:cs typeface="BundesSans Regular"/>
              </a:rPr>
              <a:t>Arbeiten </a:t>
            </a:r>
            <a:r>
              <a:rPr lang="de-DE" sz="2200" dirty="0">
                <a:latin typeface="BundesSans Regular"/>
                <a:cs typeface="BundesSans Regular"/>
              </a:rPr>
              <a:t>an schadstoffbelasteten baulichen und technischen Anlagen</a:t>
            </a:r>
          </a:p>
          <a:p>
            <a:pPr marL="447675" indent="-447675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b="1" dirty="0" smtClean="0">
                <a:solidFill>
                  <a:schemeClr val="accent2"/>
                </a:solidFill>
                <a:latin typeface="BundesSans Regular"/>
                <a:cs typeface="BundesSans Regular"/>
              </a:rPr>
              <a:t>Leitlinie </a:t>
            </a: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zur Erkundung von </a:t>
            </a:r>
            <a:r>
              <a:rPr lang="de-DE" sz="2200" b="1" dirty="0" smtClean="0">
                <a:solidFill>
                  <a:schemeClr val="accent2"/>
                </a:solidFill>
                <a:latin typeface="BundesSans Regular"/>
                <a:cs typeface="BundesSans Regular"/>
              </a:rPr>
              <a:t>Asbestaltlasten </a:t>
            </a:r>
            <a:r>
              <a:rPr lang="de-DE" sz="2200" dirty="0">
                <a:latin typeface="BundesSans Regular"/>
                <a:cs typeface="BundesSans Regular"/>
              </a:rPr>
              <a:t>(</a:t>
            </a:r>
            <a:r>
              <a:rPr lang="de-DE" sz="2200" dirty="0" err="1">
                <a:latin typeface="BundesSans Regular"/>
                <a:cs typeface="BundesSans Regular"/>
              </a:rPr>
              <a:t>BAuA</a:t>
            </a:r>
            <a:r>
              <a:rPr lang="de-DE" sz="2200" dirty="0">
                <a:latin typeface="BundesSans Regular"/>
                <a:cs typeface="BundesSans Regular"/>
              </a:rPr>
              <a:t>, </a:t>
            </a:r>
            <a:r>
              <a:rPr lang="de-DE" sz="2200" dirty="0" smtClean="0">
                <a:latin typeface="BundesSans Regular"/>
                <a:cs typeface="BundesSans Regular"/>
              </a:rPr>
              <a:t>BBSR</a:t>
            </a:r>
            <a:r>
              <a:rPr lang="de-DE" sz="2200" dirty="0">
                <a:latin typeface="BundesSans Regular"/>
                <a:cs typeface="BundesSans Regular"/>
              </a:rPr>
              <a:t>, UBA)</a:t>
            </a:r>
            <a:br>
              <a:rPr lang="de-DE" sz="2200" dirty="0">
                <a:latin typeface="BundesSans Regular"/>
                <a:cs typeface="BundesSans Regular"/>
              </a:rPr>
            </a:br>
            <a:r>
              <a:rPr lang="de-DE" sz="2200" dirty="0">
                <a:latin typeface="BundesSans Regular"/>
                <a:cs typeface="BundesSans Regular"/>
              </a:rPr>
              <a:t>Zielgruppe: </a:t>
            </a:r>
            <a:r>
              <a:rPr lang="de-DE" sz="2200" dirty="0" smtClean="0">
                <a:latin typeface="BundesSans Regular"/>
                <a:cs typeface="BundesSans Regular"/>
              </a:rPr>
              <a:t>Bauherren / Auftraggeber (privat, öffentlich, gewerblich)</a:t>
            </a:r>
            <a:endParaRPr lang="de-DE" sz="22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09447" y="826771"/>
            <a:ext cx="89022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III: Erkundung, Bewertung und Dokumentation von Asbestaltlasten</a:t>
            </a:r>
          </a:p>
        </p:txBody>
      </p:sp>
    </p:spTree>
    <p:extLst>
      <p:ext uri="{BB962C8B-B14F-4D97-AF65-F5344CB8AC3E}">
        <p14:creationId xmlns:p14="http://schemas.microsoft.com/office/powerpoint/2010/main" val="160773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19999" y="1980000"/>
            <a:ext cx="10442924" cy="305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Leitplanken</a:t>
            </a:r>
            <a:endParaRPr lang="de-DE" sz="2200" b="1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>
                <a:latin typeface="BundesSans Regular"/>
                <a:cs typeface="BundesSans Regular"/>
              </a:rPr>
              <a:t>Im Rahmen der Entsorgung von Bauabfällen ist zum Schutz von </a:t>
            </a:r>
            <a:r>
              <a:rPr lang="de-DE" sz="2200" dirty="0" smtClean="0">
                <a:latin typeface="BundesSans Regular"/>
                <a:cs typeface="BundesSans Regular"/>
              </a:rPr>
              <a:t/>
            </a:r>
            <a:br>
              <a:rPr lang="de-DE" sz="2200" dirty="0" smtClean="0">
                <a:latin typeface="BundesSans Regular"/>
                <a:cs typeface="BundesSans Regular"/>
              </a:rPr>
            </a:br>
            <a:r>
              <a:rPr lang="de-DE" sz="2200" dirty="0" smtClean="0">
                <a:latin typeface="BundesSans Regular"/>
                <a:cs typeface="BundesSans Regular"/>
              </a:rPr>
              <a:t>Mensch und </a:t>
            </a:r>
            <a:r>
              <a:rPr lang="de-DE" sz="2200" dirty="0">
                <a:latin typeface="BundesSans Regular"/>
                <a:cs typeface="BundesSans Regular"/>
              </a:rPr>
              <a:t>Umwelt ein systematisches Ausschleusen von Asbest </a:t>
            </a:r>
            <a:r>
              <a:rPr lang="de-DE" sz="2200" dirty="0" smtClean="0">
                <a:latin typeface="BundesSans Regular"/>
                <a:cs typeface="BundesSans Regular"/>
              </a:rPr>
              <a:t/>
            </a:r>
            <a:br>
              <a:rPr lang="de-DE" sz="2200" dirty="0" smtClean="0">
                <a:latin typeface="BundesSans Regular"/>
                <a:cs typeface="BundesSans Regular"/>
              </a:rPr>
            </a:br>
            <a:r>
              <a:rPr lang="de-DE" sz="2200" dirty="0" smtClean="0">
                <a:latin typeface="BundesSans Regular"/>
                <a:cs typeface="BundesSans Regular"/>
              </a:rPr>
              <a:t>aus </a:t>
            </a:r>
            <a:r>
              <a:rPr lang="de-DE" sz="2200" dirty="0">
                <a:latin typeface="BundesSans Regular"/>
                <a:cs typeface="BundesSans Regular"/>
              </a:rPr>
              <a:t>den Stoffströmen sicher zu stellen</a:t>
            </a:r>
            <a:r>
              <a:rPr lang="de-DE" sz="2200" dirty="0" smtClean="0">
                <a:latin typeface="BundesSans Regular"/>
                <a:cs typeface="BundesSans Regular"/>
              </a:rPr>
              <a:t>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Es soll ein einheitlicher, Rechtsgebiete übergreifender </a:t>
            </a:r>
            <a:r>
              <a:rPr lang="de-DE" sz="22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Grenzwert </a:t>
            </a: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/>
            </a:r>
            <a:b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</a:b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zur </a:t>
            </a:r>
            <a:r>
              <a:rPr lang="de-DE" sz="22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Beurteilung der Asbestfreiheit</a:t>
            </a:r>
            <a:r>
              <a:rPr lang="de-DE" sz="22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 von Baustoffen und Bauabfällen festgelegt werden, </a:t>
            </a:r>
            <a:r>
              <a:rPr lang="de-DE" sz="22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der für Arbeitsschutz sowie </a:t>
            </a:r>
            <a:r>
              <a:rPr lang="de-DE" sz="22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Abfallentsorgung </a:t>
            </a:r>
            <a:r>
              <a:rPr lang="de-DE" sz="22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gleichermaßen gelten soll.</a:t>
            </a:r>
            <a:endParaRPr lang="de-DE" sz="22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09447" y="795949"/>
            <a:ext cx="89022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IV: Fachgerechte Entsorgung und Recycling asbesthaltiger Bauabfälle</a:t>
            </a:r>
          </a:p>
        </p:txBody>
      </p:sp>
    </p:spTree>
    <p:extLst>
      <p:ext uri="{BB962C8B-B14F-4D97-AF65-F5344CB8AC3E}">
        <p14:creationId xmlns:p14="http://schemas.microsoft.com/office/powerpoint/2010/main" val="37396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19999" y="1997552"/>
            <a:ext cx="9946387" cy="331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</a:t>
            </a:r>
            <a:endParaRPr lang="de-DE" sz="2200" b="1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>
                <a:latin typeface="BundesSans Regular"/>
                <a:cs typeface="BundesSans Regular"/>
              </a:rPr>
              <a:t>Abgleich der Bestimmungen des Arbeitsschutzrechts und des Abfallrechts zum Umgang mit Asbest (Definition „Asbestfreiheit“, </a:t>
            </a:r>
            <a:r>
              <a:rPr lang="de-DE" sz="2200" dirty="0" smtClean="0">
                <a:latin typeface="BundesSans Regular"/>
                <a:cs typeface="BundesSans Regular"/>
              </a:rPr>
              <a:t>sicherer </a:t>
            </a:r>
            <a:r>
              <a:rPr lang="de-DE" sz="2200" dirty="0">
                <a:latin typeface="BundesSans Regular"/>
                <a:cs typeface="BundesSans Regular"/>
              </a:rPr>
              <a:t>Umgang mit Asbest bei der  Entsorgung)  </a:t>
            </a:r>
            <a:endParaRPr lang="de-DE" sz="2200" dirty="0" smtClean="0">
              <a:latin typeface="BundesSans Regular"/>
              <a:cs typeface="BundesSans Regular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b="1" dirty="0" smtClean="0">
                <a:solidFill>
                  <a:schemeClr val="accent2"/>
                </a:solidFill>
                <a:latin typeface="BundesSans Regular"/>
                <a:cs typeface="BundesSans Regular"/>
              </a:rPr>
              <a:t>Beratung des </a:t>
            </a:r>
            <a:r>
              <a:rPr lang="de-DE" sz="2200" b="1" dirty="0">
                <a:solidFill>
                  <a:schemeClr val="accent2"/>
                </a:solidFill>
                <a:latin typeface="BundesSans Regular"/>
                <a:cs typeface="BundesSans Regular"/>
              </a:rPr>
              <a:t>LAGA-Merkblatts M23 </a:t>
            </a:r>
            <a:r>
              <a:rPr lang="de-DE" sz="2200" dirty="0">
                <a:latin typeface="BundesSans Regular"/>
                <a:cs typeface="BundesSans Regular"/>
              </a:rPr>
              <a:t>zur Asbestentsorgung </a:t>
            </a:r>
            <a:r>
              <a:rPr lang="de-DE" sz="2200" dirty="0" smtClean="0">
                <a:latin typeface="BundesSans Regular"/>
                <a:cs typeface="BundesSans Regular"/>
              </a:rPr>
              <a:t>im Hinblick auf die neuen Erkenntnisse</a:t>
            </a:r>
            <a:endParaRPr lang="de-DE" sz="2200" dirty="0">
              <a:latin typeface="BundesSans Regular"/>
              <a:cs typeface="BundesSans Regular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2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2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09447" y="800087"/>
            <a:ext cx="89022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IV: Fachgerechte Entsorgung und Recycling asbesthaltiger Bauabfälle</a:t>
            </a:r>
          </a:p>
        </p:txBody>
      </p:sp>
    </p:spTree>
    <p:extLst>
      <p:ext uri="{BB962C8B-B14F-4D97-AF65-F5344CB8AC3E}">
        <p14:creationId xmlns:p14="http://schemas.microsoft.com/office/powerpoint/2010/main" val="186387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9793" y="2039185"/>
            <a:ext cx="9946387" cy="2718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2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Leitplanken</a:t>
            </a:r>
            <a:endParaRPr lang="de-DE" sz="2200" b="1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 smtClean="0">
                <a:latin typeface="BundesSans Regular"/>
                <a:cs typeface="BundesSans Regular"/>
              </a:rPr>
              <a:t>Klarstellung </a:t>
            </a:r>
            <a:r>
              <a:rPr lang="de-DE" sz="2200" dirty="0">
                <a:latin typeface="BundesSans Regular"/>
                <a:cs typeface="BundesSans Regular"/>
              </a:rPr>
              <a:t>zur Zulässigkeit von Tätigkeiten an asbesthaltigen Materialien </a:t>
            </a:r>
            <a:r>
              <a:rPr lang="de-DE" sz="2200" dirty="0" smtClean="0">
                <a:latin typeface="BundesSans Regular"/>
                <a:cs typeface="BundesSans Regular"/>
              </a:rPr>
              <a:t>und Festlegung der erforderlichen Schutzmaßnahmen</a:t>
            </a:r>
            <a:endParaRPr lang="de-DE" sz="2200" dirty="0" smtClean="0"/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200" dirty="0">
                <a:latin typeface="BundesSans Regular"/>
                <a:cs typeface="BundesSans Regular"/>
              </a:rPr>
              <a:t>Festlegung eines Maßnahmenkonzeptes </a:t>
            </a:r>
            <a:r>
              <a:rPr lang="de-DE" sz="2200" dirty="0" smtClean="0">
                <a:latin typeface="BundesSans Regular"/>
                <a:cs typeface="BundesSans Regular"/>
              </a:rPr>
              <a:t> -  </a:t>
            </a:r>
            <a:r>
              <a:rPr lang="de-DE" sz="2200" dirty="0">
                <a:latin typeface="BundesSans Regular"/>
                <a:cs typeface="BundesSans Regular"/>
              </a:rPr>
              <a:t>Abgestufte Anforderungen </a:t>
            </a:r>
            <a:r>
              <a:rPr lang="de-DE" sz="2200" dirty="0" smtClean="0">
                <a:latin typeface="BundesSans Regular"/>
                <a:cs typeface="BundesSans Regular"/>
              </a:rPr>
              <a:t>je </a:t>
            </a:r>
            <a:r>
              <a:rPr lang="de-DE" sz="2200" dirty="0">
                <a:latin typeface="BundesSans Regular"/>
                <a:cs typeface="BundesSans Regular"/>
              </a:rPr>
              <a:t>nach zu erwartender Expositionshöhe (bzw. falls diese noch nicht bekannt sind, auf Basis von noch zu vereinbarenden Konventionen), Dauer und Umfang der Arbeiten</a:t>
            </a:r>
            <a:r>
              <a:rPr lang="de-DE" sz="2200" dirty="0" smtClean="0">
                <a:latin typeface="BundesSans Regular"/>
                <a:cs typeface="BundesSans Regular"/>
              </a:rPr>
              <a:t>.</a:t>
            </a:r>
            <a:endParaRPr lang="de-DE" sz="2200" dirty="0">
              <a:latin typeface="BundesSans Regular"/>
              <a:cs typeface="BundesSans Regular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09446" y="816890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V: Sichere Durchführung von Arbeiten an Asbestaltlasten im Baubestand - inkl. Qualifizierung</a:t>
            </a:r>
          </a:p>
        </p:txBody>
      </p:sp>
    </p:spTree>
    <p:extLst>
      <p:ext uri="{BB962C8B-B14F-4D97-AF65-F5344CB8AC3E}">
        <p14:creationId xmlns:p14="http://schemas.microsoft.com/office/powerpoint/2010/main" val="321740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9793" y="2018637"/>
            <a:ext cx="10373982" cy="340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 und aktueller </a:t>
            </a: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Umsetzungsstand - LASI </a:t>
            </a:r>
          </a:p>
          <a:p>
            <a:pPr marL="542925" lvl="1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/>
              <a:t>Einstufung und Bewertung der Tätigkeitsverbote nach Anhang II GefStoffV, dazu Formulierung  von Leitsätzen u.a. für Abbruch, Instandhaltung,  Ende der Nutzungsdauer und Verbot der Überdeckung</a:t>
            </a:r>
          </a:p>
          <a:p>
            <a:pPr marL="542925" lvl="1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/>
              <a:t>Fallbeispiele zur Bewertung und Klassifizierung anhand der Leitsätze</a:t>
            </a:r>
          </a:p>
          <a:p>
            <a:pPr marL="542925" lvl="1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/>
              <a:t>Abstimmung mit dem AK TRGS 519 und Veröffentlichung im </a:t>
            </a:r>
            <a:r>
              <a:rPr lang="de-DE" sz="2400" dirty="0"/>
              <a:t>Rahmen der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LASI-Leitlinien </a:t>
            </a:r>
            <a:r>
              <a:rPr lang="de-DE" sz="2400" dirty="0"/>
              <a:t>zur GefStoffV (LV 45</a:t>
            </a:r>
            <a:r>
              <a:rPr lang="de-DE" sz="2400" dirty="0" smtClean="0"/>
              <a:t>) </a:t>
            </a:r>
            <a:endParaRPr lang="de-DE" sz="2400" dirty="0"/>
          </a:p>
          <a:p>
            <a:r>
              <a:rPr lang="de-DE" sz="2400" dirty="0"/>
              <a:t> </a:t>
            </a:r>
            <a:endParaRPr lang="de-DE" sz="2400" dirty="0" smtClean="0"/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09446" y="816890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V: Sichere Durchführung von Arbeiten an Asbestaltlasten im Baubestand - inkl. Qualifizierung</a:t>
            </a:r>
          </a:p>
        </p:txBody>
      </p:sp>
    </p:spTree>
    <p:extLst>
      <p:ext uri="{BB962C8B-B14F-4D97-AF65-F5344CB8AC3E}">
        <p14:creationId xmlns:p14="http://schemas.microsoft.com/office/powerpoint/2010/main" val="185854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9791" y="2008363"/>
            <a:ext cx="10564483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 und aktueller </a:t>
            </a: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Umsetzungsstand - AK TRGS 519</a:t>
            </a:r>
            <a:endParaRPr lang="de-DE" sz="2400" b="1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42925" lvl="2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  <a:tabLst>
                <a:tab pos="542925" algn="l"/>
              </a:tabLst>
            </a:pPr>
            <a:r>
              <a:rPr lang="de-DE" sz="2400" dirty="0" smtClean="0"/>
              <a:t>Sammlung und Beschreibung </a:t>
            </a:r>
            <a:r>
              <a:rPr lang="de-DE" sz="2400" dirty="0" smtClean="0"/>
              <a:t>der relevanten </a:t>
            </a:r>
            <a:r>
              <a:rPr lang="de-DE" sz="2400" dirty="0"/>
              <a:t>Tätigkeiten an asbesthaltigen </a:t>
            </a:r>
            <a:r>
              <a:rPr lang="de-DE" sz="2400" dirty="0" smtClean="0"/>
              <a:t>Materialien </a:t>
            </a:r>
            <a:br>
              <a:rPr lang="de-DE" sz="2400" dirty="0" smtClean="0"/>
            </a:br>
            <a:r>
              <a:rPr lang="de-DE" sz="2400" dirty="0" smtClean="0"/>
              <a:t>und </a:t>
            </a:r>
            <a:r>
              <a:rPr lang="de-DE" sz="2400" dirty="0"/>
              <a:t>Bewertung der Zulässigkeit </a:t>
            </a:r>
            <a:endParaRPr lang="de-DE" sz="2400" dirty="0" smtClean="0"/>
          </a:p>
          <a:p>
            <a:pPr marL="542925" lvl="2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  <a:tabLst>
                <a:tab pos="542925" algn="l"/>
              </a:tabLst>
            </a:pPr>
            <a:r>
              <a:rPr lang="de-DE" sz="2400" dirty="0" smtClean="0"/>
              <a:t>Erstellung </a:t>
            </a:r>
            <a:r>
              <a:rPr lang="de-DE" sz="2400" dirty="0" smtClean="0"/>
              <a:t>einer Expositionsmatrix unter Berücksichtigung unterschiedlicher Arbeitsverfahren auf Grundlage von </a:t>
            </a:r>
            <a:r>
              <a:rPr lang="de-DE" sz="2400" dirty="0"/>
              <a:t>E</a:t>
            </a:r>
            <a:r>
              <a:rPr lang="de-DE" sz="2400" dirty="0" smtClean="0"/>
              <a:t>xpositionsdaten (DGUV-Messprogramm)</a:t>
            </a:r>
            <a:r>
              <a:rPr lang="de-DE" sz="2400" dirty="0"/>
              <a:t> </a:t>
            </a:r>
            <a:endParaRPr lang="de-DE" sz="2400" dirty="0" smtClean="0"/>
          </a:p>
          <a:p>
            <a:pPr marL="542925" lvl="2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  <a:tabLst>
                <a:tab pos="542925" algn="l"/>
              </a:tabLst>
            </a:pPr>
            <a:r>
              <a:rPr lang="de-DE" sz="2400" dirty="0"/>
              <a:t>Beschreibung von Kriterien zur Risikoabschätzung für Tätigkeiten, für die </a:t>
            </a:r>
            <a:br>
              <a:rPr lang="de-DE" sz="2400" dirty="0"/>
            </a:br>
            <a:r>
              <a:rPr lang="de-DE" sz="2400" dirty="0"/>
              <a:t>noch keine ausreichenden Expositionsdaten vorliegen </a:t>
            </a:r>
          </a:p>
          <a:p>
            <a:pPr marL="542925" lvl="2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  <a:tabLst>
                <a:tab pos="542925" algn="l"/>
              </a:tabLst>
            </a:pPr>
            <a:r>
              <a:rPr lang="de-DE" sz="2400" dirty="0" smtClean="0"/>
              <a:t>Beschreibung </a:t>
            </a:r>
            <a:r>
              <a:rPr lang="de-DE" sz="2400" dirty="0"/>
              <a:t>der erforderlichen Schutzmaßnahmen </a:t>
            </a:r>
            <a:r>
              <a:rPr lang="de-DE" sz="2400" dirty="0" smtClean="0"/>
              <a:t> </a:t>
            </a:r>
          </a:p>
          <a:p>
            <a:pPr marL="542925" lvl="2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  <a:tabLst>
                <a:tab pos="542925" algn="l"/>
              </a:tabLst>
            </a:pPr>
            <a:r>
              <a:rPr lang="de-DE" sz="2400" b="1" dirty="0" smtClean="0"/>
              <a:t>Veröffentlichung </a:t>
            </a:r>
            <a:r>
              <a:rPr lang="de-DE" sz="2400" b="1" dirty="0"/>
              <a:t>als Bekanntmachung des AGS </a:t>
            </a:r>
            <a:r>
              <a:rPr lang="de-DE" sz="2400" dirty="0" smtClean="0"/>
              <a:t>voraussichtlich Frühjahr 2019</a:t>
            </a:r>
          </a:p>
          <a:p>
            <a:pPr marL="1028700" lvl="1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/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09446" y="816890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V: Sichere Durchführung von Arbeiten an Asbestaltlasten im Baubestand - inkl. Qualifizierung</a:t>
            </a:r>
          </a:p>
        </p:txBody>
      </p:sp>
    </p:spTree>
    <p:extLst>
      <p:ext uri="{BB962C8B-B14F-4D97-AF65-F5344CB8AC3E}">
        <p14:creationId xmlns:p14="http://schemas.microsoft.com/office/powerpoint/2010/main" val="409747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047464"/>
              </p:ext>
            </p:extLst>
          </p:nvPr>
        </p:nvGraphicFramePr>
        <p:xfrm>
          <a:off x="352425" y="281730"/>
          <a:ext cx="11306174" cy="58887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7384"/>
                <a:gridCol w="2475616"/>
                <a:gridCol w="1609725"/>
                <a:gridCol w="1695450"/>
                <a:gridCol w="3047999"/>
              </a:tblGrid>
              <a:tr h="5902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Tätigkeit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Arbeitsverfahren</a:t>
                      </a:r>
                      <a:endParaRPr lang="de-DE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Einschränkung nach </a:t>
                      </a:r>
                      <a:br>
                        <a:rPr lang="de-DE" sz="1600">
                          <a:effectLst/>
                        </a:rPr>
                      </a:br>
                      <a:r>
                        <a:rPr lang="de-DE" sz="1600">
                          <a:effectLst/>
                        </a:rPr>
                        <a:t>Dauer bzw. Fläche</a:t>
                      </a:r>
                      <a:endParaRPr lang="de-DE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ergänzende </a:t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Maßnahmen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Bewertungsgrundlage)*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</a:tr>
              <a:tr h="196744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Setzen von Bohrlöchern </a:t>
                      </a:r>
                      <a:r>
                        <a:rPr lang="de-DE" sz="1600" dirty="0" smtClean="0">
                          <a:effectLst/>
                        </a:rPr>
                        <a:t>in Wände und Decken mit asbesthaltiger Bekleidung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BT 30 - </a:t>
                      </a:r>
                      <a:r>
                        <a:rPr lang="de-DE" sz="1600" dirty="0" smtClean="0">
                          <a:effectLst/>
                        </a:rPr>
                        <a:t>Bohrverfahren </a:t>
                      </a:r>
                      <a:r>
                        <a:rPr lang="de-DE" sz="1600" dirty="0">
                          <a:effectLst/>
                        </a:rPr>
                        <a:t>mit </a:t>
                      </a:r>
                      <a:r>
                        <a:rPr lang="de-DE" sz="1600" dirty="0" smtClean="0">
                          <a:effectLst/>
                        </a:rPr>
                        <a:t>Direktabsaugung </a:t>
                      </a:r>
                      <a:r>
                        <a:rPr lang="de-DE" sz="1600" dirty="0">
                          <a:effectLst/>
                        </a:rPr>
                        <a:t>- </a:t>
                      </a:r>
                      <a:br>
                        <a:rPr lang="de-DE" sz="1600" dirty="0">
                          <a:effectLst/>
                        </a:rPr>
                      </a:br>
                      <a:r>
                        <a:rPr lang="de-DE" sz="1600" dirty="0">
                          <a:effectLst/>
                        </a:rPr>
                        <a:t>Durchmesser max. 12 mm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u="sng" dirty="0">
                          <a:effectLst/>
                        </a:rPr>
                        <a:t>Alternativ</a:t>
                      </a:r>
                      <a:r>
                        <a:rPr lang="de-DE" sz="1600" dirty="0">
                          <a:effectLst/>
                        </a:rPr>
                        <a:t>: </a:t>
                      </a:r>
                      <a:r>
                        <a:rPr lang="de-DE" sz="1600" dirty="0" smtClean="0">
                          <a:effectLst/>
                        </a:rPr>
                        <a:t/>
                      </a:r>
                      <a:br>
                        <a:rPr lang="de-DE" sz="1600" dirty="0" smtClean="0">
                          <a:effectLst/>
                        </a:rPr>
                      </a:br>
                      <a:r>
                        <a:rPr lang="de-DE" sz="1600" dirty="0" smtClean="0">
                          <a:effectLst/>
                        </a:rPr>
                        <a:t>Vorbereitung </a:t>
                      </a:r>
                      <a:r>
                        <a:rPr lang="de-DE" sz="1600" dirty="0">
                          <a:effectLst/>
                        </a:rPr>
                        <a:t>der Fläche mit </a:t>
                      </a:r>
                      <a:r>
                        <a:rPr lang="de-DE" sz="1600" dirty="0" smtClean="0">
                          <a:effectLst/>
                        </a:rPr>
                        <a:t>BT </a:t>
                      </a:r>
                      <a:r>
                        <a:rPr lang="de-DE" sz="1600" dirty="0">
                          <a:effectLst/>
                        </a:rPr>
                        <a:t>31 „Stanzverfahren“ oder BT 32 „Stemmverfahren“, anschließend Bohren in asbestfreien Untergrund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-</a:t>
                      </a:r>
                      <a:endParaRPr lang="de-DE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-</a:t>
                      </a:r>
                      <a:endParaRPr lang="de-DE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DGUV Information 201-012 Emissionsarme  Verfahren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>
                    <a:solidFill>
                      <a:srgbClr val="92D050"/>
                    </a:solidFill>
                  </a:tcPr>
                </a:tc>
              </a:tr>
              <a:tr h="786976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BT 12 – Anbohren von </a:t>
                      </a:r>
                      <a:r>
                        <a:rPr lang="de-DE" sz="1600" dirty="0" smtClean="0">
                          <a:effectLst/>
                        </a:rPr>
                        <a:t>AZ-Fassadenplatten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 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 </a:t>
                      </a:r>
                      <a:endParaRPr lang="de-DE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DGUV Information 201-012 </a:t>
                      </a:r>
                      <a:r>
                        <a:rPr lang="de-DE" sz="1600" dirty="0" smtClean="0">
                          <a:effectLst/>
                        </a:rPr>
                        <a:t> - Analogieschluss </a:t>
                      </a:r>
                      <a:r>
                        <a:rPr lang="de-DE" sz="1600" dirty="0">
                          <a:effectLst/>
                        </a:rPr>
                        <a:t>für das Anbohren asbesthaltiger Wandbekleidungen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>
                    <a:solidFill>
                      <a:srgbClr val="92D050"/>
                    </a:solidFill>
                  </a:tcPr>
                </a:tc>
              </a:tr>
              <a:tr h="98372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Bohren mit staubarmen Bearbeitungssystemen </a:t>
                      </a:r>
                      <a:r>
                        <a:rPr lang="de-DE" sz="1600" dirty="0" smtClean="0">
                          <a:effectLst/>
                        </a:rPr>
                        <a:t>mit </a:t>
                      </a:r>
                      <a:r>
                        <a:rPr lang="de-DE" sz="1600" dirty="0">
                          <a:effectLst/>
                        </a:rPr>
                        <a:t>Entstaubern </a:t>
                      </a:r>
                      <a:r>
                        <a:rPr lang="de-DE" sz="1600" dirty="0" smtClean="0">
                          <a:effectLst/>
                        </a:rPr>
                        <a:t>Staubklasse </a:t>
                      </a:r>
                      <a:r>
                        <a:rPr lang="de-DE" sz="1600" dirty="0">
                          <a:effectLst/>
                        </a:rPr>
                        <a:t>M </a:t>
                      </a:r>
                      <a:r>
                        <a:rPr lang="de-DE" sz="1600" dirty="0" smtClean="0">
                          <a:effectLst/>
                        </a:rPr>
                        <a:t>(Durchmesser </a:t>
                      </a:r>
                      <a:r>
                        <a:rPr lang="de-DE" sz="1600" dirty="0">
                          <a:effectLst/>
                        </a:rPr>
                        <a:t>8 – 20 </a:t>
                      </a:r>
                      <a:r>
                        <a:rPr lang="de-DE" sz="1600" dirty="0" smtClean="0">
                          <a:effectLst/>
                        </a:rPr>
                        <a:t>mm)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-</a:t>
                      </a:r>
                      <a:endParaRPr lang="de-DE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-</a:t>
                      </a:r>
                      <a:endParaRPr lang="de-DE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DGUV Messprogramm: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14 Messergebnisse &lt; 10.000 F/m³ (AK)  </a:t>
                      </a:r>
                      <a:endParaRPr lang="de-DE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57141" marR="57141" marT="0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38200" y="22336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92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9793" y="1998089"/>
            <a:ext cx="103739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 und aktueller </a:t>
            </a: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Umsetzungsstand</a:t>
            </a:r>
          </a:p>
          <a:p>
            <a:pPr marL="0" lvl="1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Auf Grundlage der Expositionsmatrix</a:t>
            </a: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 ….</a:t>
            </a:r>
          </a:p>
          <a:p>
            <a:pPr marL="542925" lvl="1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Entwicklung von Branchenlösungen für das Handwerk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Erarbeitung </a:t>
            </a:r>
            <a:r>
              <a:rPr lang="de-DE" sz="2400" dirty="0">
                <a:latin typeface="BundesSans Regular"/>
                <a:cs typeface="BundesSans Regular"/>
              </a:rPr>
              <a:t>einer Handlungshilfe für private Wohneigentümer, </a:t>
            </a:r>
            <a:br>
              <a:rPr lang="de-DE" sz="2400" dirty="0">
                <a:latin typeface="BundesSans Regular"/>
                <a:cs typeface="BundesSans Regular"/>
              </a:rPr>
            </a:br>
            <a:r>
              <a:rPr lang="de-DE" sz="2400" dirty="0">
                <a:latin typeface="BundesSans Regular"/>
                <a:cs typeface="BundesSans Regular"/>
              </a:rPr>
              <a:t>Bauherren und Heimwerker 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Erarbeitung </a:t>
            </a:r>
            <a:r>
              <a:rPr lang="de-DE" sz="2400" dirty="0">
                <a:latin typeface="BundesSans Regular"/>
                <a:cs typeface="BundesSans Regular"/>
              </a:rPr>
              <a:t>und Bereitstellung von Informationen für Raumnutzer </a:t>
            </a:r>
            <a:r>
              <a:rPr lang="de-DE" sz="2400" b="1" dirty="0">
                <a:latin typeface="BundesSans Regular"/>
                <a:cs typeface="BundesSans Regular"/>
              </a:rPr>
              <a:t/>
            </a:r>
            <a:br>
              <a:rPr lang="de-DE" sz="2400" b="1" dirty="0">
                <a:latin typeface="BundesSans Regular"/>
                <a:cs typeface="BundesSans Regular"/>
              </a:rPr>
            </a:br>
            <a:r>
              <a:rPr lang="de-DE" sz="2400" dirty="0">
                <a:latin typeface="BundesSans Regular"/>
                <a:cs typeface="BundesSans Regular"/>
              </a:rPr>
              <a:t>zu möglichen Risiken durch Faserfreisetzungen (UBA</a:t>
            </a:r>
            <a:r>
              <a:rPr lang="de-DE" sz="2400" dirty="0" smtClean="0">
                <a:latin typeface="BundesSans Regular"/>
                <a:cs typeface="BundesSans Regular"/>
              </a:rPr>
              <a:t>)</a:t>
            </a:r>
            <a:r>
              <a:rPr lang="de-DE" sz="2400" dirty="0" smtClean="0"/>
              <a:t> </a:t>
            </a: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09446" y="847712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V: Sichere Durchführung von Arbeiten an Asbestaltlasten im Baubestand - inkl. Qualifizierung</a:t>
            </a:r>
          </a:p>
        </p:txBody>
      </p:sp>
    </p:spTree>
    <p:extLst>
      <p:ext uri="{BB962C8B-B14F-4D97-AF65-F5344CB8AC3E}">
        <p14:creationId xmlns:p14="http://schemas.microsoft.com/office/powerpoint/2010/main" val="306614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9793" y="2008363"/>
            <a:ext cx="10373982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b="1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 und aktueller </a:t>
            </a:r>
            <a:r>
              <a:rPr lang="de-DE" sz="2400" b="1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Umsetzungsstand - AK TRGS 519</a:t>
            </a:r>
            <a:endParaRPr lang="de-DE" sz="2400" b="1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42925" lvl="1" indent="-542925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/>
              <a:t>Beschreibung einer modulare Gestaltung der </a:t>
            </a:r>
            <a:r>
              <a:rPr lang="de-DE" sz="2400" dirty="0" smtClean="0"/>
              <a:t>Qualifikationsanforderungen -  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>abgestuft nach den Aufgaben und der zu erwartender Expositionshöhe </a:t>
            </a:r>
            <a:br>
              <a:rPr lang="de-DE" sz="2400" dirty="0"/>
            </a:br>
            <a:r>
              <a:rPr lang="de-DE" sz="2400" dirty="0"/>
              <a:t>bzw. Dauer und Umfang der Arbeiten </a:t>
            </a:r>
            <a:endParaRPr lang="de-DE" sz="2400" dirty="0" smtClean="0"/>
          </a:p>
          <a:p>
            <a:pPr marL="542925" lvl="1" indent="-542925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/>
              <a:t>Entwicklung </a:t>
            </a:r>
            <a:r>
              <a:rPr lang="de-DE" sz="2400" dirty="0"/>
              <a:t>neuer Formen der Wissensvermittlung: </a:t>
            </a:r>
            <a:br>
              <a:rPr lang="de-DE" sz="2400" dirty="0"/>
            </a:br>
            <a:r>
              <a:rPr lang="de-DE" sz="2400" dirty="0"/>
              <a:t>eLearning-Konzept  (BG BAU in Zusammenarbeit mit den Sozialpartnern</a:t>
            </a:r>
            <a:r>
              <a:rPr lang="de-DE" sz="2400" dirty="0" smtClean="0"/>
              <a:t>)</a:t>
            </a: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857812" y="264588"/>
            <a:ext cx="3997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Ergebnisse</a:t>
            </a: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09446" y="816890"/>
            <a:ext cx="10087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Themenblock V: Sichere Durchführung von Arbeiten an Asbestaltlasten im Baubestand - inkl. Qualifizierung</a:t>
            </a:r>
          </a:p>
        </p:txBody>
      </p:sp>
    </p:spTree>
    <p:extLst>
      <p:ext uri="{BB962C8B-B14F-4D97-AF65-F5344CB8AC3E}">
        <p14:creationId xmlns:p14="http://schemas.microsoft.com/office/powerpoint/2010/main" val="16842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09447" y="3331175"/>
            <a:ext cx="9518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Ausblick</a:t>
            </a:r>
            <a:endParaRPr lang="de-DE" sz="54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709447" y="4309521"/>
            <a:ext cx="7750812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70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20040" y="3331175"/>
            <a:ext cx="11750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Ergebnisse des </a:t>
            </a:r>
            <a:r>
              <a:rPr lang="de-DE" sz="48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Nationalen Asbestdialogs</a:t>
            </a:r>
            <a:endParaRPr lang="de-DE" sz="48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709447" y="4309521"/>
            <a:ext cx="10234778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09444" y="1631108"/>
            <a:ext cx="8893172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2913" indent="-442913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latin typeface="BundesSans Regular"/>
                <a:cs typeface="BundesSans Regular"/>
              </a:rPr>
              <a:t>Gute Ideen zum Schutz vor Asbest gesucht</a:t>
            </a:r>
          </a:p>
          <a:p>
            <a:pPr marL="1028700" lvl="1" indent="-571500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/>
              <a:t>Informieren </a:t>
            </a:r>
            <a:r>
              <a:rPr lang="de-DE" sz="2400" dirty="0"/>
              <a:t>und Sensibilisieren der </a:t>
            </a:r>
            <a:r>
              <a:rPr lang="de-DE" sz="2400" dirty="0" smtClean="0"/>
              <a:t>Betroffenen</a:t>
            </a:r>
          </a:p>
          <a:p>
            <a:pPr marL="1028700" lvl="1" indent="-571500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/>
              <a:t>Neue </a:t>
            </a:r>
            <a:r>
              <a:rPr lang="de-DE" sz="2400" dirty="0"/>
              <a:t>Möglichkeiten für emissionsarmes Arbeiten </a:t>
            </a:r>
            <a:endParaRPr lang="de-DE" sz="2400" dirty="0" smtClean="0"/>
          </a:p>
          <a:p>
            <a:pPr marL="1028700" lvl="1" indent="-571500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/>
              <a:t>Innovative </a:t>
            </a:r>
            <a:r>
              <a:rPr lang="de-DE" sz="2400" dirty="0"/>
              <a:t>Schulungskonzepte und -</a:t>
            </a:r>
            <a:r>
              <a:rPr lang="de-DE" sz="2400" dirty="0" err="1"/>
              <a:t>maßnahmen</a:t>
            </a:r>
            <a:r>
              <a:rPr lang="de-DE" sz="2400" dirty="0"/>
              <a:t>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zur Qualifizierung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  <a:latin typeface="BundesSans Regular"/>
                <a:cs typeface="BundesSans Regular"/>
              </a:rPr>
              <a:t> </a:t>
            </a:r>
          </a:p>
          <a:p>
            <a:pPr marL="1028700" lvl="1" indent="-571500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>
              <a:solidFill>
                <a:schemeClr val="accent6">
                  <a:lumMod val="75000"/>
                </a:schemeClr>
              </a:solidFill>
              <a:latin typeface="BundesSans Regular"/>
              <a:cs typeface="BundesSans Regular"/>
            </a:endParaRPr>
          </a:p>
          <a:p>
            <a:pPr marL="1028700" lvl="1" indent="-571500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schemeClr val="accent6">
                  <a:lumMod val="75000"/>
                </a:schemeClr>
              </a:solidFill>
              <a:latin typeface="BundesSans Regular"/>
              <a:cs typeface="BundesSans Regular"/>
            </a:endParaRPr>
          </a:p>
          <a:p>
            <a:pPr marL="571500" indent="-571500">
              <a:spcAft>
                <a:spcPts val="6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>
                <a:latin typeface="BundesSans Regular"/>
                <a:cs typeface="BundesSans Regular"/>
              </a:rPr>
              <a:t>Verleihung des Gefahrstoffschutzpreises </a:t>
            </a:r>
            <a:br>
              <a:rPr lang="de-DE" sz="2400" dirty="0">
                <a:latin typeface="BundesSans Regular"/>
                <a:cs typeface="BundesSans Regular"/>
              </a:rPr>
            </a:br>
            <a:r>
              <a:rPr lang="de-DE" sz="2400" dirty="0">
                <a:latin typeface="BundesSans Regular"/>
                <a:cs typeface="BundesSans Regular"/>
              </a:rPr>
              <a:t>am </a:t>
            </a:r>
            <a:r>
              <a:rPr lang="de-DE" sz="2400" dirty="0" smtClean="0">
                <a:latin typeface="BundesSans Regular"/>
                <a:cs typeface="BundesSans Regular"/>
              </a:rPr>
              <a:t>12. November 2018 in Berlin</a:t>
            </a:r>
            <a:endParaRPr lang="de-DE" sz="2400" dirty="0">
              <a:latin typeface="BundesSans Regular"/>
              <a:cs typeface="BundesSans Regular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Ausblick</a:t>
            </a:r>
          </a:p>
          <a:p>
            <a:pPr algn="r">
              <a:buClr>
                <a:srgbClr val="007A97"/>
              </a:buClr>
            </a:pP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919" y="1717898"/>
            <a:ext cx="2711584" cy="283933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09444" y="795443"/>
            <a:ext cx="10415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/>
              <a:t>Deutscher Gefahrstoffschutzpreis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200249" y="4019612"/>
            <a:ext cx="7061703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>
                <a:latin typeface="BundesSans Regular"/>
                <a:cs typeface="BundesSans Regular"/>
              </a:rPr>
              <a:t>Bewerbungen </a:t>
            </a:r>
            <a:r>
              <a:rPr lang="de-DE" sz="2400" dirty="0" smtClean="0"/>
              <a:t> </a:t>
            </a:r>
            <a:r>
              <a:rPr lang="de-DE" sz="2400" dirty="0">
                <a:latin typeface="BundesSans Regular"/>
                <a:cs typeface="BundesSans Regular"/>
              </a:rPr>
              <a:t>bis</a:t>
            </a:r>
            <a:r>
              <a:rPr lang="de-DE" sz="2400" dirty="0"/>
              <a:t> </a:t>
            </a:r>
            <a:r>
              <a:rPr lang="de-DE" sz="2400" dirty="0">
                <a:latin typeface="BundesSans Regular"/>
                <a:cs typeface="BundesSans Regular"/>
              </a:rPr>
              <a:t>zum</a:t>
            </a:r>
            <a:r>
              <a:rPr lang="de-DE" sz="2400" dirty="0"/>
              <a:t> </a:t>
            </a:r>
            <a:r>
              <a:rPr lang="de-DE" sz="2400" dirty="0">
                <a:latin typeface="BundesSans Regular"/>
                <a:cs typeface="BundesSans Regular"/>
              </a:rPr>
              <a:t>25</a:t>
            </a:r>
            <a:r>
              <a:rPr lang="de-DE" sz="2400" b="1" dirty="0"/>
              <a:t>. </a:t>
            </a:r>
            <a:r>
              <a:rPr lang="de-DE" sz="2400" dirty="0">
                <a:latin typeface="BundesSans Regular"/>
                <a:cs typeface="BundesSans Regular"/>
              </a:rPr>
              <a:t>Mai</a:t>
            </a:r>
            <a:r>
              <a:rPr lang="de-DE" sz="2400" b="1" dirty="0"/>
              <a:t> </a:t>
            </a:r>
            <a:r>
              <a:rPr lang="de-DE" sz="2400" dirty="0">
                <a:latin typeface="BundesSans Regular"/>
                <a:cs typeface="BundesSans Regular"/>
              </a:rPr>
              <a:t>2018</a:t>
            </a:r>
            <a:r>
              <a:rPr lang="de-DE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2669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09444" y="881298"/>
            <a:ext cx="10415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 smtClean="0"/>
              <a:t>Zwischenbilanzkonferenz</a:t>
            </a:r>
          </a:p>
          <a:p>
            <a:r>
              <a:rPr lang="de-DE" dirty="0" smtClean="0"/>
              <a:t> 2.Juli </a:t>
            </a:r>
            <a:r>
              <a:rPr lang="de-DE" dirty="0" smtClean="0"/>
              <a:t>2018 im BMAS Berlin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19999" y="2072510"/>
            <a:ext cx="7206917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Leiter der mit der Maßnahmenumsetzung befassten Arbeitskreise</a:t>
            </a: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lvl="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Koordinierung und Beschleunigung der weiteren Umsetzung</a:t>
            </a:r>
            <a:endParaRPr lang="de-DE" sz="24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lvl="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Ausblick</a:t>
            </a:r>
          </a:p>
          <a:p>
            <a:pPr algn="r">
              <a:buClr>
                <a:srgbClr val="007A97"/>
              </a:buClr>
            </a:pP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pic>
        <p:nvPicPr>
          <p:cNvPr id="8" name="Bild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" t="-1197" r="51985" b="-572"/>
          <a:stretch/>
        </p:blipFill>
        <p:spPr bwMode="auto">
          <a:xfrm>
            <a:off x="7680749" y="881298"/>
            <a:ext cx="3601293" cy="4965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5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09444" y="881298"/>
            <a:ext cx="10415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20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defRPr>
            </a:lvl1pPr>
          </a:lstStyle>
          <a:p>
            <a:r>
              <a:rPr lang="de-DE" dirty="0" smtClean="0"/>
              <a:t>Weiteres Forum voraussichtlich</a:t>
            </a:r>
          </a:p>
          <a:p>
            <a:r>
              <a:rPr lang="de-DE" dirty="0" smtClean="0"/>
              <a:t>Ende 2019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19999" y="2072510"/>
            <a:ext cx="7206917" cy="1826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Vorstellung aller Teilergebnisse im Überblick</a:t>
            </a: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lvl="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Diskussion und Bewertung des Gesamtergebnisses mit allen Stakeholdern</a:t>
            </a:r>
            <a:endParaRPr lang="de-DE" sz="24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lvl="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latin typeface="BundesSans" charset="0"/>
                <a:ea typeface="BundesSans" charset="0"/>
                <a:cs typeface="BundesSans" charset="0"/>
              </a:rPr>
              <a:t>Ausblick</a:t>
            </a:r>
          </a:p>
          <a:p>
            <a:pPr algn="r">
              <a:buClr>
                <a:srgbClr val="007A97"/>
              </a:buClr>
            </a:pPr>
            <a:endParaRPr lang="de-DE" sz="1600" dirty="0">
              <a:latin typeface="BundesSans" charset="0"/>
              <a:ea typeface="BundesSans" charset="0"/>
              <a:cs typeface="BundesSans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/>
          <a:srcRect l="52353" t="587" r="313" b="-587"/>
          <a:stretch/>
        </p:blipFill>
        <p:spPr>
          <a:xfrm>
            <a:off x="8009351" y="981244"/>
            <a:ext cx="3537880" cy="48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8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509225" y="125533"/>
            <a:ext cx="1114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 err="1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www.asbestdialog.de</a:t>
            </a:r>
            <a:endParaRPr lang="de-DE" sz="40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408" y="833418"/>
            <a:ext cx="8878222" cy="517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9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367750" y="6485580"/>
            <a:ext cx="4487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smtClean="0">
                <a:solidFill>
                  <a:prstClr val="white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 | Zeit | Ort</a:t>
            </a:r>
            <a:endParaRPr lang="de-DE" sz="1600" dirty="0">
              <a:solidFill>
                <a:prstClr val="white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09447" y="1098570"/>
            <a:ext cx="890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Asbest </a:t>
            </a:r>
            <a:r>
              <a:rPr lang="mr-IN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–</a:t>
            </a:r>
            <a:r>
              <a:rPr lang="de-DE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 noch immer aktuell!</a:t>
            </a:r>
            <a:endParaRPr lang="de-DE" sz="40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20000" y="1949520"/>
            <a:ext cx="8902262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Asbest ist auch nach Inkrafttreten des Herstellungs- und Verwendungsverbotes am 31.10.1993 noch immer ein ernstes Thema – insbesondere beim Bauen im Bestand.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Asbest wurde nicht nur in Dachplatten und Isolierungen eingesetzt, sondern auch als Zusatzwerkstoff in Klebern, Dichtungen und Spachtelmassen.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Auch </a:t>
            </a:r>
            <a:r>
              <a:rPr lang="de-DE" sz="24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</a:t>
            </a: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us diesen festgebundenen Bauprodukten kann Asbest bei Baumaßnahmen in erheblichem Umfang freigesetzt werden, z.B. durch Schleifen oder Stemmen.</a:t>
            </a:r>
          </a:p>
          <a:p>
            <a:pPr marL="571500" indent="-571500"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  <a:p>
            <a:pPr marL="571500" indent="-571500"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40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Ausgangssituation</a:t>
            </a:r>
            <a:endParaRPr lang="de-DE" sz="16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9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367750" y="6485580"/>
            <a:ext cx="4487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smtClean="0">
                <a:solidFill>
                  <a:prstClr val="white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 | Zeit | Ort</a:t>
            </a:r>
            <a:endParaRPr lang="de-DE" sz="1600" dirty="0">
              <a:solidFill>
                <a:prstClr val="white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09447" y="1098570"/>
            <a:ext cx="890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Asbest </a:t>
            </a:r>
            <a:r>
              <a:rPr lang="mr-IN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–</a:t>
            </a:r>
            <a:r>
              <a:rPr lang="de-DE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 Status quo</a:t>
            </a:r>
            <a:endParaRPr lang="de-DE" sz="40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20000" y="1949520"/>
            <a:ext cx="8902262" cy="3303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Es liegen noch keine ausreichenden Angaben zur Verbreitung von Asbest in Bauprodukten vor.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Es besteht dringender Aufklärungsbedarf, wann, wo und in welchem Ausmaß Asbest verbaut wurde.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Es fehlt bei vielen Baumaßnahmen ein systematisches Vorgehen von der Planung, Auftragsvergabe, Arbeitsvorbereitung und </a:t>
            </a:r>
            <a:b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</a:b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-durchführung über die Wartung und Instandhaltung bis hin zu Abbruch und Entsorgung.</a:t>
            </a: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Ausgangssituation</a:t>
            </a:r>
            <a:endParaRPr lang="de-DE" sz="16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5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55"/>
          <a:stretch/>
        </p:blipFill>
        <p:spPr bwMode="auto">
          <a:xfrm>
            <a:off x="14399" y="59807"/>
            <a:ext cx="11806496" cy="61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7367750" y="6485580"/>
            <a:ext cx="4487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smtClean="0">
                <a:solidFill>
                  <a:prstClr val="white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 | Zeit | Ort</a:t>
            </a:r>
            <a:endParaRPr lang="de-DE" sz="1600" dirty="0">
              <a:solidFill>
                <a:prstClr val="white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279734" y="5163403"/>
            <a:ext cx="3022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000"/>
              </a:spcAft>
              <a:buClr>
                <a:srgbClr val="007A97"/>
              </a:buClr>
              <a:buSzPct val="80000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Wo kann sich Asbest verbergen?</a:t>
            </a: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Grundlagen</a:t>
            </a:r>
            <a:endParaRPr lang="de-DE" sz="16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304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367750" y="6485580"/>
            <a:ext cx="4487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smtClean="0">
                <a:solidFill>
                  <a:prstClr val="white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 | Zeit | Ort</a:t>
            </a:r>
            <a:endParaRPr lang="de-DE" sz="1600" dirty="0">
              <a:solidFill>
                <a:prstClr val="white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09447" y="1098570"/>
            <a:ext cx="890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Gründe für den Asbestdialog</a:t>
            </a:r>
            <a:endParaRPr lang="de-DE" sz="40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20000" y="1949520"/>
            <a:ext cx="8902262" cy="429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Beteiligte Stakeholder hatten sich bislang in nichtöffentlicher Form an das BMAS gewandt.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Hieraus resultiert eine Intransparenz zu Positionen und Forderungen.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Neben dem Arbeitsschutz ist auch das Bau- und Umweltrecht betroffen, daher ein gemeinsame Initiative des BMUB und des BMAS.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Herausforderungen: </a:t>
            </a:r>
            <a:r>
              <a:rPr lang="de-DE" sz="24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Unterschiedliche Stakeholder-</a:t>
            </a: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Interessen, unterschiedlicher Wissensstand, unterschiedliche </a:t>
            </a:r>
            <a:r>
              <a:rPr lang="de-DE" sz="24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Themenfelder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Warum ein Asbestdialog?</a:t>
            </a:r>
            <a:endParaRPr lang="de-DE" sz="16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68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367750" y="6485580"/>
            <a:ext cx="4487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smtClean="0">
                <a:solidFill>
                  <a:prstClr val="white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 | Zeit | Ort</a:t>
            </a:r>
            <a:endParaRPr lang="de-DE" sz="1600" dirty="0">
              <a:solidFill>
                <a:prstClr val="white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09447" y="1098570"/>
            <a:ext cx="890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Prozessziele</a:t>
            </a:r>
            <a:endParaRPr lang="de-DE" sz="40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20000" y="1980000"/>
            <a:ext cx="8902262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Die Beteiligten sollen über neue Erkenntnisse zu Asbestaltlasten im Baubestand informiert und sensibilisiert werden. 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Die </a:t>
            </a:r>
            <a:r>
              <a:rPr lang="de-DE" sz="24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Wissensstände </a:t>
            </a: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sollen </a:t>
            </a:r>
            <a:r>
              <a:rPr lang="de-DE" sz="24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angeglichen werden.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Die Stakeholder hören die Positionen aller Beteiligten, tauschen sich aus und nähern sich im Dialog an.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Die Positionen aller Beteiligten werden gehört, dokumentiert und transparent gemacht, Lösungsmöglichkeiten ausgelotet.</a:t>
            </a: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Warum ein Asbestdialog?</a:t>
            </a:r>
            <a:endParaRPr lang="de-DE" sz="16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4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367750" y="6485580"/>
            <a:ext cx="4487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 smtClean="0">
                <a:solidFill>
                  <a:prstClr val="white"/>
                </a:solidFill>
                <a:latin typeface="BundesSerif" charset="0"/>
                <a:ea typeface="BundesSerif" charset="0"/>
                <a:cs typeface="BundesSerif" charset="0"/>
              </a:rPr>
              <a:t>Nationaler Asbestdialog | Zeit | Ort</a:t>
            </a:r>
            <a:endParaRPr lang="de-DE" sz="1600" dirty="0">
              <a:solidFill>
                <a:prstClr val="white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09447" y="1098570"/>
            <a:ext cx="8902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rgbClr val="007A97"/>
                </a:solidFill>
                <a:latin typeface="BundesSerif" charset="0"/>
                <a:ea typeface="BundesSerif" charset="0"/>
                <a:cs typeface="BundesSerif" charset="0"/>
              </a:rPr>
              <a:t>Ergebnisziele</a:t>
            </a:r>
            <a:endParaRPr lang="de-DE" sz="4000" dirty="0">
              <a:solidFill>
                <a:srgbClr val="007A97"/>
              </a:solidFill>
              <a:latin typeface="BundesSerif" charset="0"/>
              <a:ea typeface="BundesSerif" charset="0"/>
              <a:cs typeface="BundesSerif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20000" y="1980000"/>
            <a:ext cx="8902262" cy="367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Von BMAS und </a:t>
            </a:r>
            <a:r>
              <a:rPr lang="de-DE" sz="24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BMUB </a:t>
            </a: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wird ein gemeinsames </a:t>
            </a:r>
            <a:r>
              <a:rPr lang="de-DE" sz="2400" dirty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Maßnahmenpaket , </a:t>
            </a: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das als Orientierung für notwendige Änderungen des Rechtsrahmens aus Bau-, Umwelt- und Arbeitsschutzrecht und flankierende Maßnahmen genutzt werden kann.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r>
              <a:rPr lang="de-DE" sz="24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Die Dialogpartner bestätigen, dass das Maßnahmenpaket die Positionen und Vorschläge aller Stakeholder korrekt wiedergibt und reflektiert.</a:t>
            </a:r>
          </a:p>
          <a:p>
            <a:pPr marL="571500" indent="-571500">
              <a:spcAft>
                <a:spcPts val="1000"/>
              </a:spcAft>
              <a:buClr>
                <a:srgbClr val="007A97"/>
              </a:buClr>
              <a:buSzPct val="80000"/>
              <a:buFont typeface=".LucidaGrandeUI" charset="0"/>
              <a:buChar char="►"/>
            </a:pPr>
            <a:endParaRPr lang="de-DE" sz="2400" dirty="0" smtClean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0111534" y="603142"/>
            <a:ext cx="1744134" cy="0"/>
          </a:xfrm>
          <a:prstGeom prst="line">
            <a:avLst/>
          </a:prstGeom>
          <a:ln w="25400">
            <a:solidFill>
              <a:srgbClr val="007A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723587" y="264588"/>
            <a:ext cx="3132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7A97"/>
              </a:buClr>
            </a:pPr>
            <a:r>
              <a:rPr lang="de-DE" sz="1600" dirty="0" smtClean="0">
                <a:solidFill>
                  <a:prstClr val="black"/>
                </a:solidFill>
                <a:latin typeface="BundesSans" charset="0"/>
                <a:ea typeface="BundesSans" charset="0"/>
                <a:cs typeface="BundesSans" charset="0"/>
              </a:rPr>
              <a:t>Warum ein Asbestdialog?</a:t>
            </a:r>
            <a:endParaRPr lang="de-DE" sz="1600" dirty="0">
              <a:solidFill>
                <a:prstClr val="black"/>
              </a:solidFill>
              <a:latin typeface="BundesSans" charset="0"/>
              <a:ea typeface="BundesSans" charset="0"/>
              <a:cs typeface="Bundes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18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cb431d9fd2f4fb5aab96c461e4457ef xmlns="b3756c91-0bc1-4973-a9cf-26d5cfe37045">
      <Terms xmlns="http://schemas.microsoft.com/office/infopath/2007/PartnerControls"/>
    </ccb431d9fd2f4fb5aab96c461e4457ef>
    <BMIN.Aktenrelevant xmlns="b3756c91-0bc1-4973-a9cf-26d5cfe37045">false</BMIN.Aktenrelevant>
    <BMIN.ThemenStichwort xmlns="b7654243-8e99-4afc-a6cc-58e8f6ead73e"/>
    <BMIN.Aktenzeichen xmlns="b3756c91-0bc1-4973-a9cf-26d5cfe37045" xsi:nil="true"/>
    <TaxCatchAll xmlns="b3756c91-0bc1-4973-a9cf-26d5cfe37045"/>
    <BMIN.Beschreibung xmlns="b3756c91-0bc1-4973-a9cf-26d5cfe37045" xsi:nil="true"/>
    <BMIN.Bearbeitungsstand xmlns="244b9a0d-e567-451c-b314-44d729ff598b">Entwurf</BMIN.Bearbeitungsstand>
    <BMIN.veraktet xmlns="a5495559-00aa-4ab2-ae49-1e94b46f63af">false</BMIN.veraktet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BMIN.Dokument" ma:contentTypeID="0x01010003D5B9C183D54A4B8E166E7548056FE400E26E3B3EFA3F9E4F895D83F1D02DAB2D" ma:contentTypeVersion="3" ma:contentTypeDescription="" ma:contentTypeScope="" ma:versionID="760e3352dead134460d707430d6449d2">
  <xsd:schema xmlns:xsd="http://www.w3.org/2001/XMLSchema" xmlns:xs="http://www.w3.org/2001/XMLSchema" xmlns:p="http://schemas.microsoft.com/office/2006/metadata/properties" xmlns:ns2="b3756c91-0bc1-4973-a9cf-26d5cfe37045" xmlns:ns3="244b9a0d-e567-451c-b314-44d729ff598b" xmlns:ns4="b7654243-8e99-4afc-a6cc-58e8f6ead73e" xmlns:ns5="a5495559-00aa-4ab2-ae49-1e94b46f63af" targetNamespace="http://schemas.microsoft.com/office/2006/metadata/properties" ma:root="true" ma:fieldsID="6edcc1d21bd25b7f4aa7a31bb7dc1ab5" ns2:_="" ns3:_="" ns4:_="" ns5:_="">
    <xsd:import namespace="b3756c91-0bc1-4973-a9cf-26d5cfe37045"/>
    <xsd:import namespace="244b9a0d-e567-451c-b314-44d729ff598b"/>
    <xsd:import namespace="b7654243-8e99-4afc-a6cc-58e8f6ead73e"/>
    <xsd:import namespace="a5495559-00aa-4ab2-ae49-1e94b46f63af"/>
    <xsd:element name="properties">
      <xsd:complexType>
        <xsd:sequence>
          <xsd:element name="documentManagement">
            <xsd:complexType>
              <xsd:all>
                <xsd:element ref="ns2:BMIN.Beschreibung" minOccurs="0"/>
                <xsd:element ref="ns2:BMIN.Aktenrelevant" minOccurs="0"/>
                <xsd:element ref="ns2:BMIN.Aktenzeichen" minOccurs="0"/>
                <xsd:element ref="ns2:TaxCatchAll" minOccurs="0"/>
                <xsd:element ref="ns2:TaxCatchAllLabel" minOccurs="0"/>
                <xsd:element ref="ns2:ccb431d9fd2f4fb5aab96c461e4457ef" minOccurs="0"/>
                <xsd:element ref="ns3:BMIN.Bearbeitungsstand" minOccurs="0"/>
                <xsd:element ref="ns4:BMIN.ThemenStichwort" minOccurs="0"/>
                <xsd:element ref="ns5:BMIN.verakte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756c91-0bc1-4973-a9cf-26d5cfe37045" elementFormDefault="qualified">
    <xsd:import namespace="http://schemas.microsoft.com/office/2006/documentManagement/types"/>
    <xsd:import namespace="http://schemas.microsoft.com/office/infopath/2007/PartnerControls"/>
    <xsd:element name="BMIN.Beschreibung" ma:index="2" nillable="true" ma:displayName="BMIN.Beschreibung" ma:internalName="BMIN_x002e_Beschreibung">
      <xsd:simpleType>
        <xsd:restriction base="dms:Text">
          <xsd:maxLength value="255"/>
        </xsd:restriction>
      </xsd:simpleType>
    </xsd:element>
    <xsd:element name="BMIN.Aktenrelevant" ma:index="4" nillable="true" ma:displayName="Aktenrelevant" ma:default="0" ma:indexed="true" ma:internalName="BMIN_x002e_Aktenrelevant">
      <xsd:simpleType>
        <xsd:restriction base="dms:Boolean"/>
      </xsd:simpleType>
    </xsd:element>
    <xsd:element name="BMIN.Aktenzeichen" ma:index="5" nillable="true" ma:displayName="Aktenzeichen" ma:internalName="BMIN_x002e_Aktenzeichen">
      <xsd:simpleType>
        <xsd:restriction base="dms:Text">
          <xsd:maxLength value="255"/>
        </xsd:restriction>
      </xsd:simpleType>
    </xsd:element>
    <xsd:element name="TaxCatchAll" ma:index="7" nillable="true" ma:displayName="Taxonomiespalte &quot;Alle abfangen&quot;" ma:hidden="true" ma:list="{C4285B24-0BE4-4E60-8DF0-DAB20674AFAC}" ma:internalName="TaxCatchAll" ma:showField="CatchAllData" ma:web="{a5495559-00aa-4ab2-ae49-1e94b46f63af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8" nillable="true" ma:displayName="Taxonomiespalte &quot;Alle abfangen&quot;1" ma:hidden="true" ma:list="{C4285B24-0BE4-4E60-8DF0-DAB20674AFAC}" ma:internalName="TaxCatchAllLabel" ma:readOnly="true" ma:showField="CatchAllDataLabel" ma:web="{a5495559-00aa-4ab2-ae49-1e94b46f63af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cb431d9fd2f4fb5aab96c461e4457ef" ma:index="10" nillable="true" ma:taxonomy="true" ma:internalName="ccb431d9fd2f4fb5aab96c461e4457ef" ma:taxonomyFieldName="BMIN_x002e_Dokumenttyp" ma:displayName="Dokumenttyp" ma:default="" ma:fieldId="{ccb431d9-fd2f-4fb5-aab9-6c461e4457ef}" ma:sspId="61ee7527-a3be-4a28-a3a8-25a5c2990e6f" ma:termSetId="faac5798-f0f5-4e90-852f-ef72a5d36ee5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4b9a0d-e567-451c-b314-44d729ff598b" elementFormDefault="qualified">
    <xsd:import namespace="http://schemas.microsoft.com/office/2006/documentManagement/types"/>
    <xsd:import namespace="http://schemas.microsoft.com/office/infopath/2007/PartnerControls"/>
    <xsd:element name="BMIN.Bearbeitungsstand" ma:index="15" nillable="true" ma:displayName="BMIN.Bearbeitungsstand" ma:default="Entwurf" ma:format="Dropdown" ma:indexed="true" ma:internalName="BMIN_x002e_Bearbeitungsstand">
      <xsd:simpleType>
        <xsd:restriction base="dms:Choice">
          <xsd:enumeration value="Entwurf"/>
          <xsd:enumeration value="In Bearbeitung"/>
          <xsd:enumeration value="In Abstimmung"/>
          <xsd:enumeration value="Bearbeitung abgeschlossen"/>
          <xsd:enumeration value="zu verakten"/>
          <xsd:enumeration value="der Altablage zugeführt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654243-8e99-4afc-a6cc-58e8f6ead73e" elementFormDefault="qualified">
    <xsd:import namespace="http://schemas.microsoft.com/office/2006/documentManagement/types"/>
    <xsd:import namespace="http://schemas.microsoft.com/office/infopath/2007/PartnerControls"/>
    <xsd:element name="BMIN.ThemenStichwort" ma:index="16" nillable="true" ma:displayName="Stichwort" ma:list="{C9DE4CE5-6C9E-4D7A-B50A-4A7E3A727268}" ma:internalName="BMIN_x002e_ThemenStichwort" ma:showField="Title" ma:web="{ddb8ea88-cacb-4f96-b457-a068388082d2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95559-00aa-4ab2-ae49-1e94b46f63af" elementFormDefault="qualified">
    <xsd:import namespace="http://schemas.microsoft.com/office/2006/documentManagement/types"/>
    <xsd:import namespace="http://schemas.microsoft.com/office/infopath/2007/PartnerControls"/>
    <xsd:element name="BMIN.veraktet" ma:index="17" nillable="true" ma:displayName="veraktet" ma:default="0" ma:description="Ist das Dokument bereits veraktet?" ma:internalName="BMIN_x002e_verakte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Inhaltstyp"/>
        <xsd:element ref="dc:title" minOccurs="0" maxOccurs="1" ma:index="1" ma:displayName="Titel"/>
        <xsd:element ref="dc:subject" minOccurs="0" maxOccurs="1"/>
        <xsd:element ref="dc:description" minOccurs="0" maxOccurs="1" ma:index="18" ma:displayName="Kommentare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61ee7527-a3be-4a28-a3a8-25a5c2990e6f" ContentTypeId="0x01010003D5B9C183D54A4B8E166E7548056FE4" PreviousValue="false"/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47AE906B-92E3-4EB0-B9AA-7FC2034D0DDA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b7654243-8e99-4afc-a6cc-58e8f6ead73e"/>
    <ds:schemaRef ds:uri="http://schemas.microsoft.com/office/infopath/2007/PartnerControls"/>
    <ds:schemaRef ds:uri="http://purl.org/dc/dcmitype/"/>
    <ds:schemaRef ds:uri="http://purl.org/dc/terms/"/>
    <ds:schemaRef ds:uri="http://schemas.openxmlformats.org/package/2006/metadata/core-properties"/>
    <ds:schemaRef ds:uri="a5495559-00aa-4ab2-ae49-1e94b46f63af"/>
    <ds:schemaRef ds:uri="244b9a0d-e567-451c-b314-44d729ff598b"/>
    <ds:schemaRef ds:uri="b3756c91-0bc1-4973-a9cf-26d5cfe37045"/>
  </ds:schemaRefs>
</ds:datastoreItem>
</file>

<file path=customXml/itemProps2.xml><?xml version="1.0" encoding="utf-8"?>
<ds:datastoreItem xmlns:ds="http://schemas.openxmlformats.org/officeDocument/2006/customXml" ds:itemID="{188D1FBE-E338-4647-ADC3-6D1C26B0B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98F7AB-0E9D-4A14-BD94-164447574B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756c91-0bc1-4973-a9cf-26d5cfe37045"/>
    <ds:schemaRef ds:uri="244b9a0d-e567-451c-b314-44d729ff598b"/>
    <ds:schemaRef ds:uri="b7654243-8e99-4afc-a6cc-58e8f6ead73e"/>
    <ds:schemaRef ds:uri="a5495559-00aa-4ab2-ae49-1e94b46f63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1B5E8C7-93DC-4A51-8F7A-CEFC14CEB68C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3364892E-289F-4896-BDBF-524B15897A68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Microsoft Office PowerPoint</Application>
  <PresentationFormat>Breitbild</PresentationFormat>
  <Paragraphs>210</Paragraphs>
  <Slides>33</Slides>
  <Notes>1</Notes>
  <HiddenSlides>3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33</vt:i4>
      </vt:variant>
    </vt:vector>
  </HeadingPairs>
  <TitlesOfParts>
    <vt:vector size="43" baseType="lpstr">
      <vt:lpstr>.LucidaGrandeUI</vt:lpstr>
      <vt:lpstr>Arial</vt:lpstr>
      <vt:lpstr>BundesSans</vt:lpstr>
      <vt:lpstr>BundesSans Regular</vt:lpstr>
      <vt:lpstr>BundesSerif</vt:lpstr>
      <vt:lpstr>Calibri</vt:lpstr>
      <vt:lpstr>Calibri Light</vt:lpstr>
      <vt:lpstr>Times New Roman</vt:lpstr>
      <vt:lpstr>Office-Design</vt:lpstr>
      <vt:lpstr>1_Office-Design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Asbestdialog</dc:title>
  <dc:creator>Sebastian Jarzebski</dc:creator>
  <cp:lastModifiedBy>Achim</cp:lastModifiedBy>
  <cp:revision>240</cp:revision>
  <cp:lastPrinted>2017-12-15T13:58:34Z</cp:lastPrinted>
  <dcterms:created xsi:type="dcterms:W3CDTF">2017-10-09T17:23:38Z</dcterms:created>
  <dcterms:modified xsi:type="dcterms:W3CDTF">2018-06-12T06:02:29Z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0x01010003D5B9C183D54A4B8E166E7548056FE400E26E3B3EFA3F9E4F895D83F1D02DAB2D</vt:lpwstr>
  </property>
  <property fmtid="{D5CDD505-2E9C-101B-9397-08002B2CF9AE}" pid="3" name="BMIN.Dokumenttyp">
    <vt:lpwstr/>
  </property>
</Properties>
</file>